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DDEC"/>
          </a:solidFill>
        </a:fill>
      </a:tcStyle>
    </a:wholeTbl>
    <a:band2H>
      <a:tcTxStyle b="def" i="def"/>
      <a:tcStyle>
        <a:tcBdr/>
        <a:fill>
          <a:solidFill>
            <a:srgbClr val="E6EFF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D1E6"/>
          </a:solidFill>
        </a:fill>
      </a:tcStyle>
    </a:wholeTbl>
    <a:band2H>
      <a:tcTxStyle b="def" i="def"/>
      <a:tcStyle>
        <a:tcBdr/>
        <a:fill>
          <a:solidFill>
            <a:srgbClr val="E7E9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0" name="Shape 8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pe"/>
          <p:cNvGrpSpPr/>
          <p:nvPr/>
        </p:nvGrpSpPr>
        <p:grpSpPr>
          <a:xfrm>
            <a:off x="-3175" y="2438400"/>
            <a:ext cx="9148763" cy="1063626"/>
            <a:chOff x="0" y="0"/>
            <a:chExt cx="9148762" cy="1063624"/>
          </a:xfrm>
        </p:grpSpPr>
        <p:grpSp>
          <p:nvGrpSpPr>
            <p:cNvPr id="60" name="Gruppe"/>
            <p:cNvGrpSpPr/>
            <p:nvPr/>
          </p:nvGrpSpPr>
          <p:grpSpPr>
            <a:xfrm>
              <a:off x="0" y="41275"/>
              <a:ext cx="9148763" cy="1001713"/>
              <a:chOff x="0" y="0"/>
              <a:chExt cx="9148762" cy="1001712"/>
            </a:xfrm>
          </p:grpSpPr>
          <p:sp>
            <p:nvSpPr>
              <p:cNvPr id="41" name="Rechteck"/>
              <p:cNvSpPr/>
              <p:nvPr/>
            </p:nvSpPr>
            <p:spPr>
              <a:xfrm flipH="1" rot="5400000">
                <a:off x="4093368" y="-4055269"/>
                <a:ext cx="990601" cy="9120188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2" name="Form"/>
              <p:cNvSpPr/>
              <p:nvPr/>
            </p:nvSpPr>
            <p:spPr>
              <a:xfrm flipH="1" rot="5400000">
                <a:off x="6089588" y="204726"/>
                <a:ext cx="990601" cy="600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3" name="Form"/>
              <p:cNvSpPr/>
              <p:nvPr/>
            </p:nvSpPr>
            <p:spPr>
              <a:xfrm flipH="1" rot="5400000">
                <a:off x="6626690" y="202077"/>
                <a:ext cx="990601" cy="6054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4" name="Form"/>
              <p:cNvSpPr/>
              <p:nvPr/>
            </p:nvSpPr>
            <p:spPr>
              <a:xfrm flipH="1" rot="5400000">
                <a:off x="8248281" y="314301"/>
                <a:ext cx="990601" cy="3842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5" name="Form"/>
              <p:cNvSpPr/>
              <p:nvPr/>
            </p:nvSpPr>
            <p:spPr>
              <a:xfrm flipH="1" rot="5400000">
                <a:off x="7107581" y="279744"/>
                <a:ext cx="990601" cy="4501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3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8000" y="21600"/>
                      <a:pt x="21600" y="18534"/>
                    </a:cubicBezTo>
                    <a:lnTo>
                      <a:pt x="21600" y="0"/>
                    </a:lnTo>
                    <a:cubicBezTo>
                      <a:pt x="8308" y="2862"/>
                      <a:pt x="450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6" name="Form"/>
              <p:cNvSpPr/>
              <p:nvPr/>
            </p:nvSpPr>
            <p:spPr>
              <a:xfrm flipH="1" rot="5400000">
                <a:off x="7451725" y="217487"/>
                <a:ext cx="990600" cy="574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7" name="Form"/>
              <p:cNvSpPr/>
              <p:nvPr/>
            </p:nvSpPr>
            <p:spPr>
              <a:xfrm flipH="1" rot="5400000">
                <a:off x="7903368" y="290915"/>
                <a:ext cx="990601" cy="4309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8" name="Form"/>
              <p:cNvSpPr/>
              <p:nvPr/>
            </p:nvSpPr>
            <p:spPr>
              <a:xfrm flipH="1" rot="5400000">
                <a:off x="3092388" y="198376"/>
                <a:ext cx="990601" cy="600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9" name="Form"/>
              <p:cNvSpPr/>
              <p:nvPr/>
            </p:nvSpPr>
            <p:spPr>
              <a:xfrm flipH="1" rot="5400000">
                <a:off x="3629490" y="194140"/>
                <a:ext cx="990601" cy="6054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0" name="Form"/>
              <p:cNvSpPr/>
              <p:nvPr/>
            </p:nvSpPr>
            <p:spPr>
              <a:xfrm flipH="1" rot="5400000">
                <a:off x="5254256" y="306364"/>
                <a:ext cx="990601" cy="3842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1" name="Form"/>
              <p:cNvSpPr/>
              <p:nvPr/>
            </p:nvSpPr>
            <p:spPr>
              <a:xfrm flipH="1" rot="5400000">
                <a:off x="4111969" y="271806"/>
                <a:ext cx="990601" cy="450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3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8000" y="21600"/>
                      <a:pt x="21600" y="18534"/>
                    </a:cubicBezTo>
                    <a:lnTo>
                      <a:pt x="21600" y="0"/>
                    </a:lnTo>
                    <a:cubicBezTo>
                      <a:pt x="8308" y="2862"/>
                      <a:pt x="450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2" name="Form"/>
              <p:cNvSpPr/>
              <p:nvPr/>
            </p:nvSpPr>
            <p:spPr>
              <a:xfrm flipH="1" rot="5400000">
                <a:off x="4458493" y="211931"/>
                <a:ext cx="990601" cy="573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3" name="Form"/>
              <p:cNvSpPr/>
              <p:nvPr/>
            </p:nvSpPr>
            <p:spPr>
              <a:xfrm flipH="1" rot="5400000">
                <a:off x="4903787" y="280706"/>
                <a:ext cx="990601" cy="432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99CC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4" name="Form"/>
              <p:cNvSpPr/>
              <p:nvPr/>
            </p:nvSpPr>
            <p:spPr>
              <a:xfrm flipH="1" rot="5400000">
                <a:off x="1717613" y="204726"/>
                <a:ext cx="990601" cy="600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5" name="Form"/>
              <p:cNvSpPr/>
              <p:nvPr/>
            </p:nvSpPr>
            <p:spPr>
              <a:xfrm flipH="1" rot="5400000">
                <a:off x="2254715" y="202077"/>
                <a:ext cx="990601" cy="6054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6" name="Form"/>
              <p:cNvSpPr/>
              <p:nvPr/>
            </p:nvSpPr>
            <p:spPr>
              <a:xfrm flipH="1" rot="5400000">
                <a:off x="882282" y="306364"/>
                <a:ext cx="990601" cy="3842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7" name="Form"/>
              <p:cNvSpPr/>
              <p:nvPr/>
            </p:nvSpPr>
            <p:spPr>
              <a:xfrm flipH="1">
                <a:off x="0" y="0"/>
                <a:ext cx="461963" cy="9921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565"/>
                    </a:moveTo>
                    <a:lnTo>
                      <a:pt x="21600" y="21600"/>
                    </a:lnTo>
                    <a:lnTo>
                      <a:pt x="21600" y="207"/>
                    </a:lnTo>
                    <a:lnTo>
                      <a:pt x="0" y="0"/>
                    </a:lnTo>
                    <a:cubicBezTo>
                      <a:pt x="2895" y="13271"/>
                      <a:pt x="0" y="17073"/>
                      <a:pt x="0" y="2156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8" name="Form"/>
              <p:cNvSpPr/>
              <p:nvPr/>
            </p:nvSpPr>
            <p:spPr>
              <a:xfrm flipH="1" rot="5400000">
                <a:off x="86518" y="211931"/>
                <a:ext cx="990601" cy="5730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9" name="Form"/>
              <p:cNvSpPr/>
              <p:nvPr/>
            </p:nvSpPr>
            <p:spPr>
              <a:xfrm flipH="1" rot="5400000">
                <a:off x="531812" y="280706"/>
                <a:ext cx="990601" cy="4323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</p:grpSp>
        <p:sp>
          <p:nvSpPr>
            <p:cNvPr id="61" name="Form"/>
            <p:cNvSpPr/>
            <p:nvPr/>
          </p:nvSpPr>
          <p:spPr>
            <a:xfrm flipH="1">
              <a:off x="0" y="0"/>
              <a:ext cx="9147175" cy="44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651" fill="norm" stroke="1" extrusionOk="0">
                  <a:moveTo>
                    <a:pt x="0" y="10996"/>
                  </a:moveTo>
                  <a:cubicBezTo>
                    <a:pt x="6249" y="21600"/>
                    <a:pt x="8528" y="5218"/>
                    <a:pt x="21600" y="10548"/>
                  </a:cubicBezTo>
                  <a:lnTo>
                    <a:pt x="21600" y="224"/>
                  </a:lnTo>
                  <a:lnTo>
                    <a:pt x="0" y="0"/>
                  </a:lnTo>
                  <a:lnTo>
                    <a:pt x="0" y="1099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67676"/>
                </a:gs>
                <a:gs pos="100000">
                  <a:schemeClr val="accent3">
                    <a:lumOff val="44000"/>
                  </a:schemeClr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</a:p>
          </p:txBody>
        </p:sp>
        <p:sp>
          <p:nvSpPr>
            <p:cNvPr id="62" name="Form"/>
            <p:cNvSpPr/>
            <p:nvPr/>
          </p:nvSpPr>
          <p:spPr>
            <a:xfrm flipH="1">
              <a:off x="0" y="763587"/>
              <a:ext cx="9145588" cy="300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00"/>
                  </a:moveTo>
                  <a:cubicBezTo>
                    <a:pt x="3603" y="0"/>
                    <a:pt x="18638" y="18400"/>
                    <a:pt x="21600" y="0"/>
                  </a:cubicBezTo>
                  <a:lnTo>
                    <a:pt x="21600" y="21600"/>
                  </a:lnTo>
                  <a:lnTo>
                    <a:pt x="4" y="21600"/>
                  </a:lnTo>
                  <a:lnTo>
                    <a:pt x="0" y="32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Off val="44000"/>
                  </a:schemeClr>
                </a:gs>
                <a:gs pos="100000">
                  <a:srgbClr val="767676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</a:p>
          </p:txBody>
        </p:sp>
      </p:grpSp>
      <p:sp>
        <p:nvSpPr>
          <p:cNvPr id="64" name="Titeltext"/>
          <p:cNvSpPr txBox="1"/>
          <p:nvPr>
            <p:ph type="title"/>
          </p:nvPr>
        </p:nvSpPr>
        <p:spPr>
          <a:xfrm>
            <a:off x="1173162" y="76200"/>
            <a:ext cx="7772401" cy="1905000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5" name="Textebene 1…"/>
          <p:cNvSpPr txBox="1"/>
          <p:nvPr>
            <p:ph type="body" idx="1"/>
          </p:nvPr>
        </p:nvSpPr>
        <p:spPr>
          <a:xfrm>
            <a:off x="1173162" y="1981200"/>
            <a:ext cx="7772401" cy="4876800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6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liennummer"/>
          <p:cNvSpPr txBox="1"/>
          <p:nvPr>
            <p:ph type="sldNum" sz="quarter" idx="2"/>
          </p:nvPr>
        </p:nvSpPr>
        <p:spPr>
          <a:xfrm>
            <a:off x="6553200" y="6135623"/>
            <a:ext cx="1903476" cy="309825"/>
          </a:xfrm>
          <a:prstGeom prst="rect">
            <a:avLst/>
          </a:prstGeom>
        </p:spPr>
        <p:txBody>
          <a:bodyPr lIns="44927" tIns="44927" rIns="44927" bIns="44927"/>
          <a:lstStyle>
            <a:lvl1pPr algn="l" defTabSz="449262">
              <a:spcBef>
                <a:spcPts val="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1E1B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e"/>
          <p:cNvGrpSpPr/>
          <p:nvPr/>
        </p:nvGrpSpPr>
        <p:grpSpPr>
          <a:xfrm>
            <a:off x="-1" y="-8333"/>
            <a:ext cx="1063627" cy="6861571"/>
            <a:chOff x="0" y="0"/>
            <a:chExt cx="1063625" cy="6861570"/>
          </a:xfrm>
        </p:grpSpPr>
        <p:grpSp>
          <p:nvGrpSpPr>
            <p:cNvPr id="21" name="Gruppe"/>
            <p:cNvGrpSpPr/>
            <p:nvPr/>
          </p:nvGrpSpPr>
          <p:grpSpPr>
            <a:xfrm>
              <a:off x="36512" y="0"/>
              <a:ext cx="1008063" cy="6861571"/>
              <a:chOff x="0" y="0"/>
              <a:chExt cx="1008062" cy="6861570"/>
            </a:xfrm>
          </p:grpSpPr>
          <p:sp>
            <p:nvSpPr>
              <p:cNvPr id="2" name="Rechteck"/>
              <p:cNvSpPr/>
              <p:nvPr/>
            </p:nvSpPr>
            <p:spPr>
              <a:xfrm flipH="1">
                <a:off x="17462" y="0"/>
                <a:ext cx="990601" cy="6837767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3" name="Form"/>
              <p:cNvSpPr/>
              <p:nvPr/>
            </p:nvSpPr>
            <p:spPr>
              <a:xfrm flipH="1">
                <a:off x="14287" y="1700812"/>
                <a:ext cx="990601" cy="449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4" name="Form"/>
              <p:cNvSpPr/>
              <p:nvPr/>
            </p:nvSpPr>
            <p:spPr>
              <a:xfrm flipH="1">
                <a:off x="17462" y="1288999"/>
                <a:ext cx="990601" cy="4550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5" name="Form"/>
              <p:cNvSpPr/>
              <p:nvPr/>
            </p:nvSpPr>
            <p:spPr>
              <a:xfrm flipH="1">
                <a:off x="17462" y="158556"/>
                <a:ext cx="990601" cy="2880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6" name="Form"/>
              <p:cNvSpPr/>
              <p:nvPr/>
            </p:nvSpPr>
            <p:spPr>
              <a:xfrm flipH="1">
                <a:off x="14287" y="992636"/>
                <a:ext cx="990601" cy="3363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3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8000" y="21600"/>
                      <a:pt x="21600" y="18534"/>
                    </a:cubicBezTo>
                    <a:lnTo>
                      <a:pt x="21600" y="0"/>
                    </a:lnTo>
                    <a:cubicBezTo>
                      <a:pt x="8308" y="2862"/>
                      <a:pt x="450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7" name="Form"/>
              <p:cNvSpPr/>
              <p:nvPr/>
            </p:nvSpPr>
            <p:spPr>
              <a:xfrm flipH="1">
                <a:off x="15875" y="684371"/>
                <a:ext cx="990600" cy="4332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8" name="Form"/>
              <p:cNvSpPr/>
              <p:nvPr/>
            </p:nvSpPr>
            <p:spPr>
              <a:xfrm flipH="1">
                <a:off x="17462" y="403189"/>
                <a:ext cx="990601" cy="3231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9" name="Form"/>
              <p:cNvSpPr/>
              <p:nvPr/>
            </p:nvSpPr>
            <p:spPr>
              <a:xfrm flipH="1">
                <a:off x="3175" y="3941981"/>
                <a:ext cx="990600" cy="4489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0" name="Form"/>
              <p:cNvSpPr/>
              <p:nvPr/>
            </p:nvSpPr>
            <p:spPr>
              <a:xfrm flipH="1">
                <a:off x="6350" y="3542070"/>
                <a:ext cx="990600" cy="4528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1" name="Form"/>
              <p:cNvSpPr/>
              <p:nvPr/>
            </p:nvSpPr>
            <p:spPr>
              <a:xfrm flipH="1">
                <a:off x="6350" y="2408080"/>
                <a:ext cx="990600" cy="2891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2" name="Form"/>
              <p:cNvSpPr/>
              <p:nvPr/>
            </p:nvSpPr>
            <p:spPr>
              <a:xfrm flipH="1">
                <a:off x="6350" y="3237375"/>
                <a:ext cx="990600" cy="3352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3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8000" y="21600"/>
                      <a:pt x="21600" y="18534"/>
                    </a:cubicBezTo>
                    <a:lnTo>
                      <a:pt x="21600" y="0"/>
                    </a:lnTo>
                    <a:cubicBezTo>
                      <a:pt x="8308" y="2862"/>
                      <a:pt x="450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3" name="Form"/>
              <p:cNvSpPr/>
              <p:nvPr/>
            </p:nvSpPr>
            <p:spPr>
              <a:xfrm flipH="1">
                <a:off x="6350" y="2936252"/>
                <a:ext cx="990600" cy="4284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4" name="Form"/>
              <p:cNvSpPr/>
              <p:nvPr/>
            </p:nvSpPr>
            <p:spPr>
              <a:xfrm flipH="1">
                <a:off x="6350" y="2649200"/>
                <a:ext cx="990600" cy="3241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99CC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5" name="Form"/>
              <p:cNvSpPr/>
              <p:nvPr/>
            </p:nvSpPr>
            <p:spPr>
              <a:xfrm flipH="1">
                <a:off x="7937" y="4975085"/>
                <a:ext cx="990601" cy="4499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398" fill="norm" stroke="1" extrusionOk="0">
                    <a:moveTo>
                      <a:pt x="0" y="0"/>
                    </a:moveTo>
                    <a:cubicBezTo>
                      <a:pt x="0" y="0"/>
                      <a:pt x="0" y="18534"/>
                      <a:pt x="0" y="18534"/>
                    </a:cubicBezTo>
                    <a:cubicBezTo>
                      <a:pt x="14954" y="15263"/>
                      <a:pt x="18000" y="21600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6" name="Form"/>
              <p:cNvSpPr/>
              <p:nvPr/>
            </p:nvSpPr>
            <p:spPr>
              <a:xfrm flipH="1">
                <a:off x="11112" y="4563271"/>
                <a:ext cx="990601" cy="4550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523" fill="norm" stroke="1" extrusionOk="0">
                    <a:moveTo>
                      <a:pt x="0" y="0"/>
                    </a:moveTo>
                    <a:lnTo>
                      <a:pt x="0" y="18534"/>
                    </a:lnTo>
                    <a:cubicBezTo>
                      <a:pt x="3600" y="21600"/>
                      <a:pt x="14954" y="16353"/>
                      <a:pt x="21600" y="18534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7" name="Form"/>
              <p:cNvSpPr/>
              <p:nvPr/>
            </p:nvSpPr>
            <p:spPr>
              <a:xfrm flipH="1">
                <a:off x="3175" y="5677568"/>
                <a:ext cx="990600" cy="2880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501" fill="norm" stroke="1" extrusionOk="0">
                    <a:moveTo>
                      <a:pt x="0" y="2652"/>
                    </a:moveTo>
                    <a:lnTo>
                      <a:pt x="0" y="18531"/>
                    </a:lnTo>
                    <a:cubicBezTo>
                      <a:pt x="3600" y="21158"/>
                      <a:pt x="18000" y="21158"/>
                      <a:pt x="21600" y="18531"/>
                    </a:cubicBezTo>
                    <a:lnTo>
                      <a:pt x="21600" y="2652"/>
                    </a:lnTo>
                    <a:cubicBezTo>
                      <a:pt x="20215" y="-442"/>
                      <a:pt x="16892" y="25"/>
                      <a:pt x="13292" y="25"/>
                    </a:cubicBezTo>
                    <a:cubicBezTo>
                      <a:pt x="9692" y="25"/>
                      <a:pt x="2769" y="2127"/>
                      <a:pt x="0" y="2652"/>
                    </a:cubicBezTo>
                    <a:close/>
                  </a:path>
                </a:pathLst>
              </a:custGeom>
              <a:solidFill>
                <a:srgbClr val="E1E1B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8" name="Form"/>
              <p:cNvSpPr/>
              <p:nvPr/>
            </p:nvSpPr>
            <p:spPr>
              <a:xfrm flipH="1" rot="16200000">
                <a:off x="324505" y="6192301"/>
                <a:ext cx="346353" cy="9921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565"/>
                    </a:moveTo>
                    <a:lnTo>
                      <a:pt x="21600" y="21600"/>
                    </a:lnTo>
                    <a:lnTo>
                      <a:pt x="21600" y="207"/>
                    </a:lnTo>
                    <a:lnTo>
                      <a:pt x="0" y="0"/>
                    </a:lnTo>
                    <a:cubicBezTo>
                      <a:pt x="2895" y="13271"/>
                      <a:pt x="0" y="17073"/>
                      <a:pt x="0" y="2156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19" name="Form"/>
              <p:cNvSpPr/>
              <p:nvPr/>
            </p:nvSpPr>
            <p:spPr>
              <a:xfrm flipH="1">
                <a:off x="0" y="6205763"/>
                <a:ext cx="990600" cy="4296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cubicBezTo>
                      <a:pt x="0" y="0"/>
                      <a:pt x="0" y="21600"/>
                      <a:pt x="0" y="21600"/>
                    </a:cubicBezTo>
                    <a:cubicBezTo>
                      <a:pt x="3323" y="19059"/>
                      <a:pt x="4708" y="19059"/>
                      <a:pt x="8308" y="19059"/>
                    </a:cubicBezTo>
                    <a:cubicBezTo>
                      <a:pt x="11908" y="19059"/>
                      <a:pt x="18277" y="21600"/>
                      <a:pt x="21600" y="21600"/>
                    </a:cubicBez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  <p:sp>
            <p:nvSpPr>
              <p:cNvPr id="20" name="Form"/>
              <p:cNvSpPr/>
              <p:nvPr/>
            </p:nvSpPr>
            <p:spPr>
              <a:xfrm flipH="1">
                <a:off x="0" y="5922283"/>
                <a:ext cx="990600" cy="3241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27" h="18617" fill="norm" stroke="1" extrusionOk="0">
                    <a:moveTo>
                      <a:pt x="0" y="1193"/>
                    </a:moveTo>
                    <a:lnTo>
                      <a:pt x="0" y="17423"/>
                    </a:lnTo>
                    <a:cubicBezTo>
                      <a:pt x="1368" y="20108"/>
                      <a:pt x="4649" y="17423"/>
                      <a:pt x="8203" y="17423"/>
                    </a:cubicBezTo>
                    <a:cubicBezTo>
                      <a:pt x="11757" y="17423"/>
                      <a:pt x="19140" y="20108"/>
                      <a:pt x="21327" y="17423"/>
                    </a:cubicBezTo>
                    <a:lnTo>
                      <a:pt x="21327" y="1193"/>
                    </a:lnTo>
                    <a:cubicBezTo>
                      <a:pt x="18319" y="-1492"/>
                      <a:pt x="6836" y="1193"/>
                      <a:pt x="3281" y="1193"/>
                    </a:cubicBezTo>
                    <a:cubicBezTo>
                      <a:pt x="-273" y="1193"/>
                      <a:pt x="684" y="1193"/>
                      <a:pt x="0" y="1193"/>
                    </a:cubicBez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1800"/>
                </a:pPr>
              </a:p>
            </p:txBody>
          </p:sp>
        </p:grpSp>
        <p:sp>
          <p:nvSpPr>
            <p:cNvPr id="22" name="Form"/>
            <p:cNvSpPr/>
            <p:nvPr/>
          </p:nvSpPr>
          <p:spPr>
            <a:xfrm flipH="1" rot="16200000">
              <a:off x="-3207179" y="3210748"/>
              <a:ext cx="6858001" cy="44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651" fill="norm" stroke="1" extrusionOk="0">
                  <a:moveTo>
                    <a:pt x="0" y="10996"/>
                  </a:moveTo>
                  <a:cubicBezTo>
                    <a:pt x="6249" y="21600"/>
                    <a:pt x="8528" y="5218"/>
                    <a:pt x="21600" y="10548"/>
                  </a:cubicBezTo>
                  <a:lnTo>
                    <a:pt x="21600" y="224"/>
                  </a:lnTo>
                  <a:lnTo>
                    <a:pt x="0" y="0"/>
                  </a:lnTo>
                  <a:lnTo>
                    <a:pt x="0" y="1099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67676"/>
                </a:gs>
                <a:gs pos="100000">
                  <a:schemeClr val="accent3">
                    <a:lumOff val="44000"/>
                  </a:scheme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</a:p>
          </p:txBody>
        </p:sp>
        <p:sp>
          <p:nvSpPr>
            <p:cNvPr id="23" name="Form"/>
            <p:cNvSpPr/>
            <p:nvPr/>
          </p:nvSpPr>
          <p:spPr>
            <a:xfrm flipH="1" rot="16200000">
              <a:off x="-2514600" y="3281758"/>
              <a:ext cx="6856413" cy="300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00"/>
                  </a:moveTo>
                  <a:cubicBezTo>
                    <a:pt x="3603" y="0"/>
                    <a:pt x="18638" y="18400"/>
                    <a:pt x="21600" y="0"/>
                  </a:cubicBezTo>
                  <a:lnTo>
                    <a:pt x="21600" y="21600"/>
                  </a:lnTo>
                  <a:lnTo>
                    <a:pt x="4" y="21600"/>
                  </a:lnTo>
                  <a:lnTo>
                    <a:pt x="0" y="32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Off val="44000"/>
                  </a:schemeClr>
                </a:gs>
                <a:gs pos="100000">
                  <a:srgbClr val="767676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1800"/>
              </a:pPr>
            </a:p>
          </p:txBody>
        </p:sp>
      </p:grpSp>
      <p:sp>
        <p:nvSpPr>
          <p:cNvPr id="25" name="Foliennummer"/>
          <p:cNvSpPr txBox="1"/>
          <p:nvPr>
            <p:ph type="sldNum" sz="quarter" idx="2"/>
          </p:nvPr>
        </p:nvSpPr>
        <p:spPr>
          <a:xfrm>
            <a:off x="7010400" y="6248400"/>
            <a:ext cx="19050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800"/>
              </a:spcBef>
              <a:defRPr sz="1400"/>
            </a:lvl1pPr>
          </a:lstStyle>
          <a:p>
            <a:pPr/>
            <a:fld id="{86CB4B4D-7CA3-9044-876B-883B54F8677D}" type="slidenum"/>
          </a:p>
        </p:txBody>
      </p:sp>
      <p:sp>
        <p:nvSpPr>
          <p:cNvPr id="26" name="Titel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Titeltext</a:t>
            </a:r>
          </a:p>
        </p:txBody>
      </p:sp>
      <p:sp>
        <p:nvSpPr>
          <p:cNvPr id="27" name="Textebene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3366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0000"/>
        <a:buFont typeface="Helvetica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Helvetica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INFORMATION der Jgst. Q1"/>
          <p:cNvSpPr txBox="1"/>
          <p:nvPr/>
        </p:nvSpPr>
        <p:spPr>
          <a:xfrm>
            <a:off x="1130300" y="431800"/>
            <a:ext cx="7836562" cy="1356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ctr">
              <a:lnSpc>
                <a:spcPct val="80000"/>
              </a:lnSpc>
              <a:defRPr sz="1800"/>
            </a:pPr>
            <a:r>
              <a:rPr b="1" sz="4400"/>
              <a:t>INFORMATION der Jgst. Q1</a:t>
            </a:r>
            <a:endParaRPr b="1" sz="4400"/>
          </a:p>
        </p:txBody>
      </p:sp>
      <p:sp>
        <p:nvSpPr>
          <p:cNvPr id="83" name="über die Bestimmungen…"/>
          <p:cNvSpPr txBox="1"/>
          <p:nvPr/>
        </p:nvSpPr>
        <p:spPr>
          <a:xfrm>
            <a:off x="482600" y="3898900"/>
            <a:ext cx="8686800" cy="2067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ctr">
              <a:lnSpc>
                <a:spcPct val="112000"/>
              </a:lnSpc>
              <a:defRPr sz="1800"/>
            </a:pPr>
            <a:r>
              <a:rPr b="1" sz="3200"/>
              <a:t>über die Bestimmungen </a:t>
            </a:r>
            <a:endParaRPr b="1" sz="3200"/>
          </a:p>
          <a:p>
            <a:pPr lvl="1" algn="ctr">
              <a:lnSpc>
                <a:spcPct val="112000"/>
              </a:lnSpc>
              <a:defRPr sz="1800"/>
            </a:pPr>
            <a:r>
              <a:rPr b="1" sz="3200"/>
              <a:t>für die Zulassung zur Abiturprüfung</a:t>
            </a:r>
            <a:endParaRPr b="1" sz="3200"/>
          </a:p>
          <a:p>
            <a:pPr algn="ctr">
              <a:defRPr sz="1800"/>
            </a:pPr>
            <a:r>
              <a:rPr b="1" sz="3200"/>
              <a:t>    und die Bildung der Gesamtqualifikation </a:t>
            </a:r>
            <a:endParaRPr b="1" sz="3200"/>
          </a:p>
          <a:p>
            <a:pPr algn="ctr">
              <a:defRPr sz="1800"/>
            </a:pPr>
            <a:r>
              <a:rPr b="1" sz="3200"/>
              <a:t>    §§ 28 und 29 der APO-GOST</a:t>
            </a:r>
          </a:p>
        </p:txBody>
      </p:sp>
      <p:grpSp>
        <p:nvGrpSpPr>
          <p:cNvPr id="86" name="13"/>
          <p:cNvGrpSpPr/>
          <p:nvPr/>
        </p:nvGrpSpPr>
        <p:grpSpPr>
          <a:xfrm>
            <a:off x="4119016" y="1333500"/>
            <a:ext cx="1676401" cy="2286000"/>
            <a:chOff x="0" y="0"/>
            <a:chExt cx="1676400" cy="2286000"/>
          </a:xfrm>
        </p:grpSpPr>
        <p:sp>
          <p:nvSpPr>
            <p:cNvPr id="84" name="Rechteck"/>
            <p:cNvSpPr/>
            <p:nvPr/>
          </p:nvSpPr>
          <p:spPr>
            <a:xfrm>
              <a:off x="0" y="0"/>
              <a:ext cx="1676400" cy="2286000"/>
            </a:xfrm>
            <a:prstGeom prst="rect">
              <a:avLst/>
            </a:prstGeom>
            <a:solidFill>
              <a:srgbClr val="E1E1B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85" name="13.jpg" descr="13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676400" cy="2286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2" presetID="7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1"/>
      <p:bldP build="whole" bldLvl="1" animBg="1" rev="0" advAuto="0" spid="86" grpId="3"/>
      <p:bldP build="whole" bldLvl="1" animBg="1" rev="0" advAuto="0" spid="83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chullaufbahnbeispiele"/>
          <p:cNvSpPr txBox="1"/>
          <p:nvPr/>
        </p:nvSpPr>
        <p:spPr>
          <a:xfrm>
            <a:off x="1258887" y="117475"/>
            <a:ext cx="7634288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600"/>
              </a:spcBef>
              <a:defRPr b="1" sz="2800"/>
            </a:lvl1pPr>
          </a:lstStyle>
          <a:p>
            <a:pPr>
              <a:defRPr b="0" sz="1800"/>
            </a:pPr>
            <a:r>
              <a:rPr b="1" sz="2800"/>
              <a:t>Schullaufbahnbeispiele</a:t>
            </a:r>
          </a:p>
        </p:txBody>
      </p:sp>
      <p:sp>
        <p:nvSpPr>
          <p:cNvPr id="325" name="Beispiel 1: LKs Englisch und Deutsch mit fremdsprachlichem Schwerpunkt"/>
          <p:cNvSpPr txBox="1"/>
          <p:nvPr/>
        </p:nvSpPr>
        <p:spPr>
          <a:xfrm>
            <a:off x="1160462" y="561975"/>
            <a:ext cx="795569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100"/>
              </a:spcBef>
              <a:defRPr sz="1800"/>
            </a:pPr>
            <a:r>
              <a:rPr b="1"/>
              <a:t>Beispiel 1: </a:t>
            </a:r>
            <a:r>
              <a:t>LKs Englisch und Deutsch mit fremdsprachlichem Schwerpunkt</a:t>
            </a:r>
          </a:p>
        </p:txBody>
      </p:sp>
      <p:pic>
        <p:nvPicPr>
          <p:cNvPr id="326" name="Bildschirmfoto 2013-09-16 um 18.png" descr="Bildschirmfoto 2013-09-16 um 1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28825" y="866775"/>
            <a:ext cx="6324600" cy="5981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chullaufbahnbeispiele"/>
          <p:cNvSpPr txBox="1"/>
          <p:nvPr/>
        </p:nvSpPr>
        <p:spPr>
          <a:xfrm>
            <a:off x="1258887" y="117475"/>
            <a:ext cx="7634288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600"/>
              </a:spcBef>
              <a:defRPr b="1" sz="2800"/>
            </a:lvl1pPr>
          </a:lstStyle>
          <a:p>
            <a:pPr>
              <a:defRPr b="0" sz="1800"/>
            </a:pPr>
            <a:r>
              <a:rPr b="1" sz="2800"/>
              <a:t>Schullaufbahnbeispiele</a:t>
            </a:r>
          </a:p>
        </p:txBody>
      </p:sp>
      <p:sp>
        <p:nvSpPr>
          <p:cNvPr id="329" name="Beispiel 2: Philosophie als durchgängiges gesellschaftswissenschaftliches           Fach bei naturwissenschaftlichem Schwerpunkt"/>
          <p:cNvSpPr txBox="1"/>
          <p:nvPr/>
        </p:nvSpPr>
        <p:spPr>
          <a:xfrm>
            <a:off x="1219200" y="561975"/>
            <a:ext cx="7772400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2575" indent="-282575">
              <a:spcBef>
                <a:spcPts val="1100"/>
              </a:spcBef>
              <a:tabLst>
                <a:tab pos="1270000" algn="l"/>
              </a:tabLst>
              <a:defRPr sz="1800"/>
            </a:pPr>
            <a:r>
              <a:rPr b="1"/>
              <a:t>Beispiel 2: </a:t>
            </a:r>
            <a:r>
              <a:t>Philosophie als durchgängiges gesellschaftswissenschaftliches          	Fach bei naturwissenschaftlichem Schwerpunkt</a:t>
            </a:r>
          </a:p>
        </p:txBody>
      </p:sp>
      <p:pic>
        <p:nvPicPr>
          <p:cNvPr id="330" name="Bildschirmfoto 2013-09-16 um 18.png" descr="Bildschirmfoto 2013-09-16 um 1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93850" y="1189037"/>
            <a:ext cx="7092950" cy="56356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chullaufbahnbeispiele"/>
          <p:cNvSpPr txBox="1"/>
          <p:nvPr/>
        </p:nvSpPr>
        <p:spPr>
          <a:xfrm>
            <a:off x="1258887" y="117475"/>
            <a:ext cx="7634288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600"/>
              </a:spcBef>
              <a:defRPr b="1" sz="2800"/>
            </a:lvl1pPr>
          </a:lstStyle>
          <a:p>
            <a:pPr>
              <a:defRPr b="0" sz="1800"/>
            </a:pPr>
            <a:r>
              <a:rPr b="1" sz="2800"/>
              <a:t>Schullaufbahnbeispiele</a:t>
            </a:r>
          </a:p>
        </p:txBody>
      </p:sp>
      <p:sp>
        <p:nvSpPr>
          <p:cNvPr id="333" name="Beispiel 3: Belegung einer neu einsetzenden Fremdsprache"/>
          <p:cNvSpPr txBox="1"/>
          <p:nvPr/>
        </p:nvSpPr>
        <p:spPr>
          <a:xfrm>
            <a:off x="1219200" y="561975"/>
            <a:ext cx="7772400" cy="362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2575" indent="-282575">
              <a:spcBef>
                <a:spcPts val="1100"/>
              </a:spcBef>
              <a:defRPr sz="1800"/>
            </a:pPr>
            <a:r>
              <a:rPr b="1" sz="1900"/>
              <a:t>Beispiel 3: </a:t>
            </a:r>
            <a:r>
              <a:rPr sz="1900"/>
              <a:t>Belegung einer neu einsetzenden Fremdsprache</a:t>
            </a:r>
          </a:p>
        </p:txBody>
      </p:sp>
      <p:pic>
        <p:nvPicPr>
          <p:cNvPr id="334" name="Bildschirmfoto 2013-09-16 um 18.png" descr="Bildschirmfoto 2013-09-16 um 1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9075" y="895350"/>
            <a:ext cx="7369175" cy="5856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Fremdsprachliche Einbringungsverpflichtung…"/>
          <p:cNvSpPr txBox="1"/>
          <p:nvPr/>
        </p:nvSpPr>
        <p:spPr>
          <a:xfrm>
            <a:off x="567266" y="88900"/>
            <a:ext cx="8382001" cy="6719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2" indent="539999">
              <a:defRPr sz="1800"/>
            </a:pPr>
            <a:r>
              <a:rPr b="1" sz="2800"/>
              <a:t>Fremdsprachliche Einbringungsverpflichtung</a:t>
            </a:r>
            <a:endParaRPr b="1" sz="2800"/>
          </a:p>
          <a:p>
            <a:pPr lvl="2" algn="just">
              <a:defRPr sz="1800"/>
            </a:pPr>
            <a:endParaRPr b="1" sz="2800"/>
          </a:p>
          <a:p>
            <a:pPr lvl="2" indent="539999" algn="just">
              <a:defRPr sz="1800"/>
            </a:pPr>
            <a:r>
              <a:rPr b="1" sz="2800"/>
              <a:t>§ 28 Abs. 4</a:t>
            </a:r>
            <a:endParaRPr b="1" sz="2800"/>
          </a:p>
          <a:p>
            <a:pPr lvl="2" indent="539999" algn="just">
              <a:defRPr sz="1800"/>
            </a:pPr>
            <a:r>
              <a:rPr sz="2800"/>
              <a:t>(4) Schülerinnen und Schüler, die in der Sekundarstufe I keinen Unterricht in einer zweiten  Fremdsprache erhalten haben und die ihre fremdsprachlichen Pflichtbedingungen bis zum Ende des letzten Halbjahres der Qualifikationsphase durch ihre aus der Sekundarstufe I fortgeführte Fremdsprache erfüllen, müssen </a:t>
            </a:r>
            <a:r>
              <a:rPr sz="2800">
                <a:solidFill>
                  <a:srgbClr val="CC3300"/>
                </a:solidFill>
              </a:rPr>
              <a:t>die beiden im zweiten Jahr der Qualifikationsphase belegten Kurse</a:t>
            </a:r>
            <a:r>
              <a:rPr sz="2800"/>
              <a:t> der in der Einführungsphase neu einsetzenden Fremdsprache in Block I einbringen (§ 11 Abs. 2 Nr. 3).</a:t>
            </a:r>
            <a:endParaRPr sz="2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§ 28 Abs. 5…"/>
          <p:cNvSpPr txBox="1"/>
          <p:nvPr/>
        </p:nvSpPr>
        <p:spPr>
          <a:xfrm>
            <a:off x="434975" y="1062037"/>
            <a:ext cx="8458200" cy="414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2" algn="just">
              <a:defRPr sz="1800"/>
            </a:pPr>
            <a:r>
              <a:rPr b="1" sz="2800"/>
              <a:t>§ 28 Abs. 5</a:t>
            </a:r>
            <a:endParaRPr sz="2800"/>
          </a:p>
          <a:p>
            <a:pPr lvl="2" indent="719999" algn="just">
              <a:defRPr sz="1800"/>
            </a:pPr>
            <a:r>
              <a:rPr sz="2800"/>
              <a:t>(5) Schülerinnen und Schüler, die in der Sekundarstufe I keinen Unterricht in einer zweiten Fremdsprache erhalten haben und die ihre fortgeführte erste Fremdsprache am Ende der Einführungsphase abschließen, </a:t>
            </a:r>
            <a:r>
              <a:rPr sz="2800">
                <a:solidFill>
                  <a:srgbClr val="CC6600"/>
                </a:solidFill>
              </a:rPr>
              <a:t>müssen die vier Halbjahreskurse der Qualifikationsphase der in der Einführungsphase begonnenen neu einsetzenden Fremdsprache einbringen</a:t>
            </a:r>
            <a:r>
              <a:rPr sz="2800"/>
              <a:t> (§ 11 Abs. 2 Nr. 3).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chwerpunktbildung…"/>
          <p:cNvSpPr txBox="1"/>
          <p:nvPr/>
        </p:nvSpPr>
        <p:spPr>
          <a:xfrm>
            <a:off x="827087" y="341312"/>
            <a:ext cx="8077201" cy="373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defRPr sz="1800"/>
            </a:pPr>
            <a:r>
              <a:rPr b="1" sz="2800"/>
              <a:t>Schwerpunktbildung</a:t>
            </a:r>
            <a:endParaRPr b="1" sz="2800"/>
          </a:p>
          <a:p>
            <a:pPr lvl="1" algn="just">
              <a:defRPr sz="1800"/>
            </a:pPr>
            <a:endParaRPr b="1" sz="2800"/>
          </a:p>
          <a:p>
            <a:pPr lvl="1" algn="just">
              <a:defRPr sz="1800"/>
            </a:pPr>
            <a:r>
              <a:rPr b="1" sz="2800"/>
              <a:t>§ 28 Abs. 6</a:t>
            </a:r>
            <a:endParaRPr b="1" sz="2800"/>
          </a:p>
          <a:p>
            <a:pPr lvl="1" algn="just">
              <a:defRPr sz="1800"/>
            </a:pPr>
            <a:r>
              <a:rPr sz="2800"/>
              <a:t>(6) </a:t>
            </a:r>
            <a:r>
              <a:rPr sz="2800">
                <a:solidFill>
                  <a:srgbClr val="CC3300"/>
                </a:solidFill>
              </a:rPr>
              <a:t>Aus den gemäß §11 Abs. 5 belegten Kursen </a:t>
            </a:r>
            <a:endParaRPr sz="2800">
              <a:solidFill>
                <a:srgbClr val="CC3300"/>
              </a:solidFill>
            </a:endParaRPr>
          </a:p>
          <a:p>
            <a:pPr lvl="1" algn="just">
              <a:defRPr sz="1800"/>
            </a:pPr>
            <a:r>
              <a:rPr sz="2800"/>
              <a:t>(2. NW oder 2. FS)</a:t>
            </a:r>
            <a:r>
              <a:rPr sz="2800">
                <a:solidFill>
                  <a:srgbClr val="CC3300"/>
                </a:solidFill>
              </a:rPr>
              <a:t> müssen die zwei Halbjahreskurse des zweiten Jahres der Qualifikationsphase in Block I eingebracht werden.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§28 Abs. 7…"/>
          <p:cNvSpPr txBox="1"/>
          <p:nvPr/>
        </p:nvSpPr>
        <p:spPr>
          <a:xfrm>
            <a:off x="914400" y="722841"/>
            <a:ext cx="7848600" cy="140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just">
              <a:defRPr sz="1800"/>
            </a:pPr>
            <a:r>
              <a:rPr b="1" sz="2200"/>
              <a:t>§28 Abs. 7</a:t>
            </a:r>
            <a:endParaRPr sz="2200"/>
          </a:p>
          <a:p>
            <a:pPr lvl="1" algn="just">
              <a:defRPr sz="1800"/>
            </a:pPr>
            <a:r>
              <a:rPr sz="2200"/>
              <a:t>(7) Im dritten und vierten Abiturfach können im Rahmen der anzurechnenden Grundkurse gemäß Absatz 1 bis zu sechs Grundkurse einem Fach angehören.</a:t>
            </a:r>
          </a:p>
        </p:txBody>
      </p:sp>
      <p:sp>
        <p:nvSpPr>
          <p:cNvPr id="343" name="Sonderbestimmungen"/>
          <p:cNvSpPr txBox="1"/>
          <p:nvPr/>
        </p:nvSpPr>
        <p:spPr>
          <a:xfrm>
            <a:off x="1423987" y="209550"/>
            <a:ext cx="3858082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800"/>
            </a:lvl1pPr>
          </a:lstStyle>
          <a:p>
            <a:pPr>
              <a:defRPr b="0" sz="1800"/>
            </a:pPr>
            <a:r>
              <a:rPr b="1" sz="2800"/>
              <a:t>Sonderbestimmungen</a:t>
            </a:r>
          </a:p>
        </p:txBody>
      </p:sp>
      <p:sp>
        <p:nvSpPr>
          <p:cNvPr id="344" name="§28 Abs. 10…"/>
          <p:cNvSpPr txBox="1"/>
          <p:nvPr/>
        </p:nvSpPr>
        <p:spPr>
          <a:xfrm>
            <a:off x="914400" y="4495800"/>
            <a:ext cx="7848600" cy="2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just">
              <a:defRPr sz="1800"/>
            </a:pPr>
            <a:r>
              <a:rPr b="1" sz="2200"/>
              <a:t>§28 Abs. 10</a:t>
            </a:r>
            <a:endParaRPr sz="2200"/>
          </a:p>
          <a:p>
            <a:pPr lvl="1" algn="just">
              <a:defRPr sz="1800"/>
            </a:pPr>
            <a:r>
              <a:rPr sz="2200"/>
              <a:t>(10) Der Projektkurs kann im Umfang von zwei Halbjahreskursen auf die Grundkurse gemäß Absatz 1 angerechnet werden. Er kann entweder in doppelter Wertung der Abschlussnote gemäß § 14 Abs. 6 oder als besondere Lernleistung in die Gesamtqualifikation eingebracht werden.</a:t>
            </a:r>
          </a:p>
        </p:txBody>
      </p:sp>
      <p:sp>
        <p:nvSpPr>
          <p:cNvPr id="345" name="§28 Abs. 8…"/>
          <p:cNvSpPr txBox="1"/>
          <p:nvPr/>
        </p:nvSpPr>
        <p:spPr>
          <a:xfrm>
            <a:off x="914400" y="2153026"/>
            <a:ext cx="7848600" cy="2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defRPr sz="1800"/>
            </a:pPr>
            <a:r>
              <a:rPr b="1" sz="2200"/>
              <a:t>§28 Abs. 8</a:t>
            </a:r>
            <a:endParaRPr sz="2200"/>
          </a:p>
          <a:p>
            <a:pPr lvl="1" algn="just">
              <a:defRPr sz="1800"/>
            </a:pPr>
            <a:r>
              <a:rPr sz="2200"/>
              <a:t>(8) In den übrigen Grundkursfächern - außer Sport - können bis zu fünf Kurse einem Fach angehören. Insgesamt dürfen </a:t>
            </a:r>
            <a:r>
              <a:rPr sz="2200">
                <a:solidFill>
                  <a:srgbClr val="CC3300"/>
                </a:solidFill>
              </a:rPr>
              <a:t>nicht mehr als zwei instrumental-praktische oder zwei vokalpraktische Grundkurse oder zwei Grundkurse in Literatur</a:t>
            </a:r>
            <a:r>
              <a:rPr sz="2200"/>
              <a:t> angerechnet werden.</a:t>
            </a:r>
            <a:endParaRPr sz="2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5" grpId="2"/>
      <p:bldP build="whole" bldLvl="1" animBg="1" rev="0" advAuto="0" spid="344" grpId="3"/>
      <p:bldP build="whole" bldLvl="1" animBg="1" rev="0" advAuto="0" spid="34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VV zu § 28"/>
          <p:cNvSpPr txBox="1"/>
          <p:nvPr/>
        </p:nvSpPr>
        <p:spPr>
          <a:xfrm>
            <a:off x="1524000" y="381000"/>
            <a:ext cx="71628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algn="ctr">
              <a:lnSpc>
                <a:spcPct val="80000"/>
              </a:lnSpc>
              <a:defRPr sz="1800"/>
            </a:pPr>
            <a:r>
              <a:rPr b="1"/>
              <a:t>VV zu § 28</a:t>
            </a:r>
          </a:p>
        </p:txBody>
      </p:sp>
      <p:pic>
        <p:nvPicPr>
          <p:cNvPr id="348" name="8" descr="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67600" y="0"/>
            <a:ext cx="167640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49" name="28.7   zu  Abs.7:…"/>
          <p:cNvSpPr txBox="1"/>
          <p:nvPr/>
        </p:nvSpPr>
        <p:spPr>
          <a:xfrm>
            <a:off x="1219200" y="1371600"/>
            <a:ext cx="7543800" cy="1427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lnSpc>
                <a:spcPct val="80000"/>
              </a:lnSpc>
              <a:defRPr sz="1800"/>
            </a:pPr>
          </a:p>
          <a:p>
            <a:pPr lvl="2" algn="just">
              <a:lnSpc>
                <a:spcPct val="80000"/>
              </a:lnSpc>
              <a:defRPr sz="1800"/>
            </a:pPr>
            <a:r>
              <a:rPr i="1"/>
              <a:t>28.7   zu  Abs.7:</a:t>
            </a:r>
            <a:endParaRPr i="1"/>
          </a:p>
          <a:p>
            <a:pPr lvl="2" algn="just">
              <a:lnSpc>
                <a:spcPct val="80000"/>
              </a:lnSpc>
              <a:defRPr sz="1800"/>
            </a:pPr>
            <a:endParaRPr i="1">
              <a:latin typeface="Garamond"/>
              <a:ea typeface="Garamond"/>
              <a:cs typeface="Garamond"/>
              <a:sym typeface="Garamond"/>
            </a:endParaRPr>
          </a:p>
          <a:p>
            <a:pPr lvl="2" algn="just">
              <a:lnSpc>
                <a:spcPct val="80000"/>
              </a:lnSpc>
              <a:defRPr sz="1800"/>
            </a:pPr>
            <a:r>
              <a:rPr i="1">
                <a:latin typeface="Garamond"/>
                <a:ea typeface="Garamond"/>
                <a:cs typeface="Garamond"/>
                <a:sym typeface="Garamond"/>
              </a:rPr>
              <a:t>Wer Musik als drittes oder viertes Abiturfach belegt hat, kann neben den vier Kursen im Abiturfach im Rahmen der </a:t>
            </a:r>
            <a:r>
              <a:rPr i="1">
                <a:solidFill>
                  <a:srgbClr val="CC3300"/>
                </a:solidFill>
                <a:latin typeface="Garamond"/>
                <a:ea typeface="Garamond"/>
                <a:cs typeface="Garamond"/>
                <a:sym typeface="Garamond"/>
              </a:rPr>
              <a:t>sechs zulässigen</a:t>
            </a:r>
            <a:r>
              <a:rPr i="1">
                <a:latin typeface="Garamond"/>
                <a:ea typeface="Garamond"/>
                <a:cs typeface="Garamond"/>
                <a:sym typeface="Garamond"/>
              </a:rPr>
              <a:t> Grundkurse bis zu </a:t>
            </a:r>
            <a:r>
              <a:rPr i="1">
                <a:solidFill>
                  <a:srgbClr val="CC3300"/>
                </a:solidFill>
                <a:latin typeface="Garamond"/>
                <a:ea typeface="Garamond"/>
                <a:cs typeface="Garamond"/>
                <a:sym typeface="Garamond"/>
              </a:rPr>
              <a:t>zwei instrumentalpraktische oder vokalpraktische Grundkurse</a:t>
            </a:r>
            <a:r>
              <a:rPr i="1">
                <a:latin typeface="Garamond"/>
                <a:ea typeface="Garamond"/>
                <a:cs typeface="Garamond"/>
                <a:sym typeface="Garamond"/>
              </a:rPr>
              <a:t> einbringen.</a:t>
            </a:r>
          </a:p>
        </p:txBody>
      </p:sp>
      <p:sp>
        <p:nvSpPr>
          <p:cNvPr id="350" name="28.8    zu Abs.8:…"/>
          <p:cNvSpPr txBox="1"/>
          <p:nvPr/>
        </p:nvSpPr>
        <p:spPr>
          <a:xfrm>
            <a:off x="1143000" y="3429000"/>
            <a:ext cx="7772400" cy="1641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lnSpc>
                <a:spcPct val="80000"/>
              </a:lnSpc>
              <a:defRPr sz="1800"/>
            </a:pPr>
          </a:p>
          <a:p>
            <a:pPr lvl="2">
              <a:lnSpc>
                <a:spcPct val="80000"/>
              </a:lnSpc>
              <a:defRPr sz="1800"/>
            </a:pPr>
            <a:r>
              <a:rPr i="1"/>
              <a:t>28.8    zu Abs.8:</a:t>
            </a:r>
            <a:endParaRPr i="1"/>
          </a:p>
          <a:p>
            <a:pPr lvl="2">
              <a:lnSpc>
                <a:spcPct val="80000"/>
              </a:lnSpc>
              <a:defRPr sz="1800"/>
            </a:pPr>
            <a:endParaRPr i="1">
              <a:latin typeface="Garamond"/>
              <a:ea typeface="Garamond"/>
              <a:cs typeface="Garamond"/>
              <a:sym typeface="Garamond"/>
            </a:endParaRPr>
          </a:p>
          <a:p>
            <a:pPr lvl="2">
              <a:lnSpc>
                <a:spcPct val="80000"/>
              </a:lnSpc>
              <a:defRPr sz="1800"/>
            </a:pPr>
            <a:r>
              <a:rPr i="1">
                <a:latin typeface="Garamond"/>
                <a:ea typeface="Garamond"/>
                <a:cs typeface="Garamond"/>
                <a:sym typeface="Garamond"/>
              </a:rPr>
              <a:t>Wer Musik außerhalh des Abiturbereichs belegt hat, kann im Rahmen der </a:t>
            </a:r>
            <a:r>
              <a:rPr i="1">
                <a:solidFill>
                  <a:srgbClr val="CC3300"/>
                </a:solidFill>
                <a:latin typeface="Garamond"/>
                <a:ea typeface="Garamond"/>
                <a:cs typeface="Garamond"/>
                <a:sym typeface="Garamond"/>
              </a:rPr>
              <a:t>fünf zulässigen</a:t>
            </a:r>
            <a:r>
              <a:rPr i="1">
                <a:latin typeface="Garamond"/>
                <a:ea typeface="Garamond"/>
                <a:cs typeface="Garamond"/>
                <a:sym typeface="Garamond"/>
              </a:rPr>
              <a:t> Grundkurse bis zu </a:t>
            </a:r>
            <a:r>
              <a:rPr i="1">
                <a:solidFill>
                  <a:srgbClr val="CC3300"/>
                </a:solidFill>
                <a:latin typeface="Garamond"/>
                <a:ea typeface="Garamond"/>
                <a:cs typeface="Garamond"/>
                <a:sym typeface="Garamond"/>
              </a:rPr>
              <a:t>zwei instrumentalpraktische oder vokalpraktische Grundkurse</a:t>
            </a:r>
            <a:r>
              <a:rPr i="1">
                <a:latin typeface="Garamond"/>
                <a:ea typeface="Garamond"/>
                <a:cs typeface="Garamond"/>
                <a:sym typeface="Garamond"/>
              </a:rPr>
              <a:t> einbringen.</a:t>
            </a:r>
            <a:endParaRPr i="1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9" grpId="2"/>
      <p:bldP build="whole" bldLvl="1" animBg="1" rev="0" advAuto="0" spid="347" grpId="1"/>
      <p:bldP build="whole" bldLvl="1" animBg="1" rev="0" advAuto="0" spid="350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Ein Berechnungsbeispiel"/>
          <p:cNvSpPr txBox="1"/>
          <p:nvPr/>
        </p:nvSpPr>
        <p:spPr>
          <a:xfrm>
            <a:off x="827087" y="341312"/>
            <a:ext cx="8077201" cy="48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>
              <a:defRPr sz="1800"/>
            </a:pPr>
            <a:r>
              <a:rPr b="1" sz="2800"/>
              <a:t>Ein Berechnungsbeispiel</a:t>
            </a:r>
          </a:p>
        </p:txBody>
      </p:sp>
      <p:pic>
        <p:nvPicPr>
          <p:cNvPr id="353" name="BG8-Berechnungsbeispiel.jpg" descr="BG8-Berechnungsbeispie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6487" y="1181100"/>
            <a:ext cx="7993063" cy="47815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Besondere Lernleistung"/>
          <p:cNvSpPr txBox="1"/>
          <p:nvPr/>
        </p:nvSpPr>
        <p:spPr>
          <a:xfrm>
            <a:off x="2209800" y="333374"/>
            <a:ext cx="5638800" cy="643891"/>
          </a:xfrm>
          <a:prstGeom prst="rect">
            <a:avLst/>
          </a:prstGeom>
          <a:solidFill>
            <a:srgbClr val="CC3300"/>
          </a:solidFill>
          <a:ln w="571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0000"/>
              </a:lnSpc>
              <a:spcBef>
                <a:spcPts val="1600"/>
              </a:spcBef>
              <a:defRPr b="1" sz="2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2800">
                <a:latin typeface="Comic Sans MS"/>
                <a:ea typeface="Comic Sans MS"/>
                <a:cs typeface="Comic Sans MS"/>
                <a:sym typeface="Comic Sans MS"/>
              </a:rPr>
              <a:t>Besondere Lernleistung</a:t>
            </a:r>
          </a:p>
        </p:txBody>
      </p:sp>
      <p:sp>
        <p:nvSpPr>
          <p:cNvPr id="356" name="Von den Ländern geförderter Wettbewerb"/>
          <p:cNvSpPr txBox="1"/>
          <p:nvPr/>
        </p:nvSpPr>
        <p:spPr>
          <a:xfrm>
            <a:off x="1219200" y="1704975"/>
            <a:ext cx="2743200" cy="1196340"/>
          </a:xfrm>
          <a:prstGeom prst="rect">
            <a:avLst/>
          </a:prstGeom>
          <a:solidFill>
            <a:srgbClr val="FAD878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300"/>
              </a:spcBef>
              <a:defRPr sz="22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sz="1800">
                <a:latin typeface="Arial"/>
                <a:ea typeface="Arial"/>
                <a:cs typeface="Arial"/>
                <a:sym typeface="Arial"/>
              </a:defRPr>
            </a:pPr>
            <a:r>
              <a:rPr sz="2200">
                <a:latin typeface="Comic Sans MS"/>
                <a:ea typeface="Comic Sans MS"/>
                <a:cs typeface="Comic Sans MS"/>
                <a:sym typeface="Comic Sans MS"/>
              </a:rPr>
              <a:t>Von den Ländern geförderter Wettbewerb</a:t>
            </a:r>
          </a:p>
        </p:txBody>
      </p:sp>
      <p:sp>
        <p:nvSpPr>
          <p:cNvPr id="357" name="Umfassendes fachliches oder fächerüber-greifendes Projekt"/>
          <p:cNvSpPr txBox="1"/>
          <p:nvPr/>
        </p:nvSpPr>
        <p:spPr>
          <a:xfrm>
            <a:off x="5029200" y="1781175"/>
            <a:ext cx="3505200" cy="1125220"/>
          </a:xfrm>
          <a:prstGeom prst="rect">
            <a:avLst/>
          </a:prstGeom>
          <a:solidFill>
            <a:srgbClr val="FAD878"/>
          </a:solidFill>
          <a:ln w="381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defRPr sz="20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sz="1800">
                <a:latin typeface="Arial"/>
                <a:ea typeface="Arial"/>
                <a:cs typeface="Arial"/>
                <a:sym typeface="Arial"/>
              </a:defRPr>
            </a:pPr>
            <a:r>
              <a:rPr sz="2000">
                <a:latin typeface="Comic Sans MS"/>
                <a:ea typeface="Comic Sans MS"/>
                <a:cs typeface="Comic Sans MS"/>
                <a:sym typeface="Comic Sans MS"/>
              </a:rPr>
              <a:t>Umfassendes fachliches oder fächerüber-greifendes Projekt</a:t>
            </a:r>
          </a:p>
        </p:txBody>
      </p:sp>
      <p:sp>
        <p:nvSpPr>
          <p:cNvPr id="358" name="Am Ende der Jgst. Q1 anzeigen"/>
          <p:cNvSpPr txBox="1"/>
          <p:nvPr/>
        </p:nvSpPr>
        <p:spPr>
          <a:xfrm>
            <a:off x="2743200" y="3305175"/>
            <a:ext cx="4191000" cy="350662"/>
          </a:xfrm>
          <a:prstGeom prst="rect">
            <a:avLst/>
          </a:prstGeom>
          <a:solidFill>
            <a:srgbClr val="99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 sz="1800"/>
            </a:lvl1pPr>
          </a:lstStyle>
          <a:p>
            <a:pPr/>
            <a:r>
              <a:t>Am Ende der Jgst. Q1 anzeigen</a:t>
            </a:r>
          </a:p>
        </p:txBody>
      </p:sp>
      <p:sp>
        <p:nvSpPr>
          <p:cNvPr id="359" name="Schulleiterin entscheidet in Absprache mit der Fachlehrkraft"/>
          <p:cNvSpPr txBox="1"/>
          <p:nvPr/>
        </p:nvSpPr>
        <p:spPr>
          <a:xfrm>
            <a:off x="1295400" y="3990975"/>
            <a:ext cx="7467600" cy="384756"/>
          </a:xfrm>
          <a:prstGeom prst="rect">
            <a:avLst/>
          </a:prstGeom>
          <a:ln>
            <a:solidFill>
              <a:srgbClr val="FEF0CA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pPr>
              <a:defRPr sz="1800"/>
            </a:pPr>
            <a:r>
              <a:rPr sz="2000"/>
              <a:t>Schulleiterin entscheidet in Absprache mit der Fachlehrkraft</a:t>
            </a:r>
          </a:p>
        </p:txBody>
      </p:sp>
      <p:sp>
        <p:nvSpPr>
          <p:cNvPr id="360" name="Rücktrittsmöglichkeit bis zur Zulassung zur Abiturprüfung"/>
          <p:cNvSpPr txBox="1"/>
          <p:nvPr/>
        </p:nvSpPr>
        <p:spPr>
          <a:xfrm>
            <a:off x="1143000" y="4829175"/>
            <a:ext cx="7848600" cy="363362"/>
          </a:xfrm>
          <a:prstGeom prst="rect">
            <a:avLst/>
          </a:prstGeom>
          <a:solidFill>
            <a:srgbClr val="FEF0CA"/>
          </a:solidFill>
          <a:ln w="12700">
            <a:solidFill>
              <a:srgbClr val="003366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 sz="1800"/>
            </a:lvl1pPr>
          </a:lstStyle>
          <a:p>
            <a:pPr/>
            <a:r>
              <a:t>Rücktrittsmöglichkeit bis zur Zulassung zur Abiturprüfung</a:t>
            </a:r>
          </a:p>
        </p:txBody>
      </p:sp>
      <p:sp>
        <p:nvSpPr>
          <p:cNvPr id="361" name="Ca. 30 min. Kolloquium"/>
          <p:cNvSpPr txBox="1"/>
          <p:nvPr/>
        </p:nvSpPr>
        <p:spPr>
          <a:xfrm>
            <a:off x="1181100" y="5438775"/>
            <a:ext cx="2743200" cy="724481"/>
          </a:xfrm>
          <a:prstGeom prst="rect">
            <a:avLst/>
          </a:prstGeom>
          <a:ln w="571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pPr>
              <a:defRPr sz="1800"/>
            </a:pPr>
            <a:r>
              <a:rPr sz="2000"/>
              <a:t>Ca. 30 min. Kolloquium</a:t>
            </a:r>
          </a:p>
        </p:txBody>
      </p:sp>
      <p:sp>
        <p:nvSpPr>
          <p:cNvPr id="362" name="15 Pkt erreichbar / 4-fache Wertung"/>
          <p:cNvSpPr txBox="1"/>
          <p:nvPr/>
        </p:nvSpPr>
        <p:spPr>
          <a:xfrm>
            <a:off x="4800600" y="5438775"/>
            <a:ext cx="4191000" cy="432381"/>
          </a:xfrm>
          <a:prstGeom prst="rect">
            <a:avLst/>
          </a:prstGeom>
          <a:ln w="571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pPr>
              <a:defRPr sz="1800"/>
            </a:pPr>
            <a:r>
              <a:rPr sz="2000"/>
              <a:t>15 Pkt erreichbar / 4-fache Wertung</a:t>
            </a:r>
          </a:p>
        </p:txBody>
      </p:sp>
      <p:sp>
        <p:nvSpPr>
          <p:cNvPr id="363" name="Anderen Abi-Fächer 4-fache Wertung"/>
          <p:cNvSpPr txBox="1"/>
          <p:nvPr/>
        </p:nvSpPr>
        <p:spPr>
          <a:xfrm>
            <a:off x="4800600" y="6073775"/>
            <a:ext cx="4191000" cy="724481"/>
          </a:xfrm>
          <a:prstGeom prst="rect">
            <a:avLst/>
          </a:prstGeom>
          <a:ln w="571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200"/>
              </a:spcBef>
              <a:defRPr sz="2000"/>
            </a:lvl1pPr>
          </a:lstStyle>
          <a:p>
            <a:pPr>
              <a:defRPr sz="1800"/>
            </a:pPr>
            <a:r>
              <a:rPr sz="2000"/>
              <a:t>Anderen Abi-Fächer 4-fache Wertung</a:t>
            </a:r>
          </a:p>
        </p:txBody>
      </p:sp>
      <p:sp>
        <p:nvSpPr>
          <p:cNvPr id="364" name="Linie"/>
          <p:cNvSpPr/>
          <p:nvPr/>
        </p:nvSpPr>
        <p:spPr>
          <a:xfrm flipH="1">
            <a:off x="2667000" y="1019174"/>
            <a:ext cx="1371601" cy="609602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5" name="Linie"/>
          <p:cNvSpPr/>
          <p:nvPr/>
        </p:nvSpPr>
        <p:spPr>
          <a:xfrm>
            <a:off x="5562599" y="1019174"/>
            <a:ext cx="1219201" cy="685802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6" name="Linie"/>
          <p:cNvSpPr/>
          <p:nvPr/>
        </p:nvSpPr>
        <p:spPr>
          <a:xfrm>
            <a:off x="2667000" y="2924174"/>
            <a:ext cx="914400" cy="381002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7" name="Linie"/>
          <p:cNvSpPr/>
          <p:nvPr/>
        </p:nvSpPr>
        <p:spPr>
          <a:xfrm flipH="1">
            <a:off x="5791199" y="2892689"/>
            <a:ext cx="914401" cy="457201"/>
          </a:xfrm>
          <a:prstGeom prst="line">
            <a:avLst/>
          </a:prstGeom>
          <a:ln w="38100">
            <a:solidFill>
              <a:srgbClr val="0000FF"/>
            </a:solidFill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8" name="Linie"/>
          <p:cNvSpPr/>
          <p:nvPr/>
        </p:nvSpPr>
        <p:spPr>
          <a:xfrm>
            <a:off x="4648199" y="3643488"/>
            <a:ext cx="1" cy="376062"/>
          </a:xfrm>
          <a:prstGeom prst="line">
            <a:avLst/>
          </a:prstGeom>
          <a:ln w="762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9" name="Linie"/>
          <p:cNvSpPr/>
          <p:nvPr/>
        </p:nvSpPr>
        <p:spPr>
          <a:xfrm>
            <a:off x="4648200" y="4467225"/>
            <a:ext cx="1" cy="438151"/>
          </a:xfrm>
          <a:prstGeom prst="line">
            <a:avLst/>
          </a:prstGeom>
          <a:ln w="38100">
            <a:solidFill>
              <a:srgbClr val="000000"/>
            </a:solidFill>
            <a:headEnd type="oval"/>
            <a:tailEnd type="triangle"/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1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9" presetID="15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2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9" grpId="10"/>
      <p:bldP build="whole" bldLvl="1" animBg="1" rev="0" advAuto="0" spid="357" grpId="4"/>
      <p:bldP build="whole" bldLvl="1" animBg="1" rev="0" advAuto="0" spid="364" grpId="1"/>
      <p:bldP build="whole" bldLvl="1" animBg="1" rev="0" advAuto="0" spid="365" grpId="3"/>
      <p:bldP build="whole" bldLvl="1" animBg="1" rev="0" advAuto="0" spid="361" grpId="12"/>
      <p:bldP build="whole" bldLvl="1" animBg="1" rev="0" advAuto="0" spid="359" grpId="9"/>
      <p:bldP build="whole" bldLvl="1" animBg="1" rev="0" advAuto="0" spid="362" grpId="13"/>
      <p:bldP build="whole" bldLvl="1" animBg="1" rev="0" advAuto="0" spid="366" grpId="5"/>
      <p:bldP build="whole" bldLvl="1" animBg="1" rev="0" advAuto="0" spid="368" grpId="8"/>
      <p:bldP build="whole" bldLvl="1" animBg="1" rev="0" advAuto="0" spid="360" grpId="11"/>
      <p:bldP build="whole" bldLvl="1" animBg="1" rev="0" advAuto="0" spid="356" grpId="2"/>
      <p:bldP build="whole" bldLvl="1" animBg="1" rev="0" advAuto="0" spid="367" grpId="6"/>
      <p:bldP build="whole" bldLvl="1" animBg="1" rev="0" advAuto="0" spid="363" grpId="14"/>
      <p:bldP build="whole" bldLvl="1" animBg="1" rev="0" advAuto="0" spid="358" grpId="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uppe"/>
          <p:cNvGrpSpPr/>
          <p:nvPr/>
        </p:nvGrpSpPr>
        <p:grpSpPr>
          <a:xfrm>
            <a:off x="1337902" y="141350"/>
            <a:ext cx="7604761" cy="664465"/>
            <a:chOff x="0" y="0"/>
            <a:chExt cx="7604759" cy="664463"/>
          </a:xfrm>
        </p:grpSpPr>
        <p:sp>
          <p:nvSpPr>
            <p:cNvPr id="88" name="Rechteck"/>
            <p:cNvSpPr/>
            <p:nvPr/>
          </p:nvSpPr>
          <p:spPr>
            <a:xfrm>
              <a:off x="0" y="0"/>
              <a:ext cx="7604760" cy="664464"/>
            </a:xfrm>
            <a:prstGeom prst="rect">
              <a:avLst/>
            </a:prstGeom>
            <a:solidFill>
              <a:srgbClr val="B2B2B2"/>
            </a:solidFill>
            <a:ln w="31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3891" tIns="43891" rIns="43891" bIns="43891" numCol="1" anchor="ctr">
              <a:noAutofit/>
            </a:bodyPr>
            <a:lstStyle/>
            <a:p>
              <a:pPr algn="ctr" defTabSz="449262">
                <a:lnSpc>
                  <a:spcPct val="8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/>
              </a:pPr>
            </a:p>
          </p:txBody>
        </p:sp>
        <p:sp>
          <p:nvSpPr>
            <p:cNvPr id="89" name="Pflichtfächer u. Mindestbelegungsdauer  in der gymnasialen Oberstufe"/>
            <p:cNvSpPr txBox="1"/>
            <p:nvPr/>
          </p:nvSpPr>
          <p:spPr>
            <a:xfrm>
              <a:off x="0" y="20643"/>
              <a:ext cx="7604760" cy="6231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27" tIns="44927" rIns="44927" bIns="44927" numCol="1" anchor="ctr">
              <a:spAutoFit/>
            </a:bodyPr>
            <a:lstStyle/>
            <a:p>
              <a:pPr algn="ctr" defTabSz="449262">
                <a:lnSpc>
                  <a:spcPct val="8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sz="2000">
                  <a:latin typeface="Arial"/>
                  <a:ea typeface="Arial"/>
                  <a:cs typeface="Arial"/>
                  <a:sym typeface="Arial"/>
                </a:rPr>
                <a:t>Pflichtfächer u. Mindestbelegungsdauer </a:t>
              </a:r>
              <a:br>
                <a:rPr sz="2000">
                  <a:latin typeface="Arial"/>
                  <a:ea typeface="Arial"/>
                  <a:cs typeface="Arial"/>
                  <a:sym typeface="Arial"/>
                </a:rPr>
              </a:br>
              <a:r>
                <a:rPr sz="2000">
                  <a:latin typeface="Arial"/>
                  <a:ea typeface="Arial"/>
                  <a:cs typeface="Arial"/>
                  <a:sym typeface="Arial"/>
                </a:rPr>
                <a:t>in der gymnasialen Oberstufe</a:t>
              </a:r>
            </a:p>
          </p:txBody>
        </p:sp>
      </p:grpSp>
      <p:sp>
        <p:nvSpPr>
          <p:cNvPr id="91" name="Rechteck"/>
          <p:cNvSpPr/>
          <p:nvPr/>
        </p:nvSpPr>
        <p:spPr>
          <a:xfrm>
            <a:off x="4783666" y="942974"/>
            <a:ext cx="691897" cy="57119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2" name="Rechteck"/>
          <p:cNvSpPr/>
          <p:nvPr/>
        </p:nvSpPr>
        <p:spPr>
          <a:xfrm>
            <a:off x="5544142" y="942974"/>
            <a:ext cx="621793" cy="57119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3" name="Rechteck"/>
          <p:cNvSpPr/>
          <p:nvPr/>
        </p:nvSpPr>
        <p:spPr>
          <a:xfrm>
            <a:off x="6236038" y="942974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4" name="Rechteck"/>
          <p:cNvSpPr/>
          <p:nvPr/>
        </p:nvSpPr>
        <p:spPr>
          <a:xfrm>
            <a:off x="6926410" y="942974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" name="Rechteck"/>
          <p:cNvSpPr/>
          <p:nvPr/>
        </p:nvSpPr>
        <p:spPr>
          <a:xfrm>
            <a:off x="7618306" y="942974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6" name="Rechteck"/>
          <p:cNvSpPr/>
          <p:nvPr/>
        </p:nvSpPr>
        <p:spPr>
          <a:xfrm>
            <a:off x="8308678" y="942974"/>
            <a:ext cx="623317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7" name="Form"/>
          <p:cNvSpPr/>
          <p:nvPr/>
        </p:nvSpPr>
        <p:spPr>
          <a:xfrm>
            <a:off x="1395814" y="1496186"/>
            <a:ext cx="7534657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8" name="Form"/>
          <p:cNvSpPr/>
          <p:nvPr/>
        </p:nvSpPr>
        <p:spPr>
          <a:xfrm>
            <a:off x="1395814" y="1980818"/>
            <a:ext cx="7536181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9" name="Form"/>
          <p:cNvSpPr/>
          <p:nvPr/>
        </p:nvSpPr>
        <p:spPr>
          <a:xfrm>
            <a:off x="1395814" y="2671190"/>
            <a:ext cx="4770121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0" name="Form"/>
          <p:cNvSpPr/>
          <p:nvPr/>
        </p:nvSpPr>
        <p:spPr>
          <a:xfrm>
            <a:off x="1395814" y="4262246"/>
            <a:ext cx="7536181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1" name="Form"/>
          <p:cNvSpPr/>
          <p:nvPr/>
        </p:nvSpPr>
        <p:spPr>
          <a:xfrm>
            <a:off x="1395814" y="3431666"/>
            <a:ext cx="7536181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8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2" name="EF.1"/>
          <p:cNvSpPr txBox="1"/>
          <p:nvPr/>
        </p:nvSpPr>
        <p:spPr>
          <a:xfrm rot="5400000">
            <a:off x="4800744" y="1098736"/>
            <a:ext cx="734569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EF.1</a:t>
            </a:r>
          </a:p>
        </p:txBody>
      </p:sp>
      <p:sp>
        <p:nvSpPr>
          <p:cNvPr id="103" name="EF.2"/>
          <p:cNvSpPr txBox="1"/>
          <p:nvPr/>
        </p:nvSpPr>
        <p:spPr>
          <a:xfrm rot="5400000">
            <a:off x="5517023" y="1080448"/>
            <a:ext cx="69189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EF.2</a:t>
            </a:r>
          </a:p>
        </p:txBody>
      </p:sp>
      <p:sp>
        <p:nvSpPr>
          <p:cNvPr id="104" name="Q1.2"/>
          <p:cNvSpPr txBox="1"/>
          <p:nvPr/>
        </p:nvSpPr>
        <p:spPr>
          <a:xfrm rot="5400000">
            <a:off x="6830712" y="1149028"/>
            <a:ext cx="829056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Q1.2</a:t>
            </a:r>
          </a:p>
        </p:txBody>
      </p:sp>
      <p:sp>
        <p:nvSpPr>
          <p:cNvPr id="105" name="Q1.1"/>
          <p:cNvSpPr txBox="1"/>
          <p:nvPr/>
        </p:nvSpPr>
        <p:spPr>
          <a:xfrm rot="5400000">
            <a:off x="6138816" y="1149028"/>
            <a:ext cx="8290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Q1.1</a:t>
            </a:r>
          </a:p>
        </p:txBody>
      </p:sp>
      <p:sp>
        <p:nvSpPr>
          <p:cNvPr id="106" name="Q2.1"/>
          <p:cNvSpPr txBox="1"/>
          <p:nvPr/>
        </p:nvSpPr>
        <p:spPr>
          <a:xfrm rot="5400000">
            <a:off x="7521083" y="1149028"/>
            <a:ext cx="8290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Q2.1</a:t>
            </a:r>
          </a:p>
        </p:txBody>
      </p:sp>
      <p:sp>
        <p:nvSpPr>
          <p:cNvPr id="107" name="Q2.2"/>
          <p:cNvSpPr txBox="1"/>
          <p:nvPr/>
        </p:nvSpPr>
        <p:spPr>
          <a:xfrm rot="5400000">
            <a:off x="8242697" y="1119310"/>
            <a:ext cx="769621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Q2.2</a:t>
            </a:r>
          </a:p>
        </p:txBody>
      </p:sp>
      <p:sp>
        <p:nvSpPr>
          <p:cNvPr id="108" name="Form"/>
          <p:cNvSpPr/>
          <p:nvPr/>
        </p:nvSpPr>
        <p:spPr>
          <a:xfrm>
            <a:off x="1395814" y="5713094"/>
            <a:ext cx="7536181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8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09" name="Form"/>
          <p:cNvSpPr/>
          <p:nvPr/>
        </p:nvSpPr>
        <p:spPr>
          <a:xfrm>
            <a:off x="1395814" y="5229986"/>
            <a:ext cx="6152389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0" name="Form"/>
          <p:cNvSpPr/>
          <p:nvPr/>
        </p:nvSpPr>
        <p:spPr>
          <a:xfrm>
            <a:off x="1395814" y="4745354"/>
            <a:ext cx="7536181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1" name="Form"/>
          <p:cNvSpPr/>
          <p:nvPr/>
        </p:nvSpPr>
        <p:spPr>
          <a:xfrm>
            <a:off x="6236408" y="2964529"/>
            <a:ext cx="1312165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2" name="Form"/>
          <p:cNvSpPr/>
          <p:nvPr/>
        </p:nvSpPr>
        <p:spPr>
          <a:xfrm>
            <a:off x="6236038" y="2463926"/>
            <a:ext cx="1312165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3" name="Form"/>
          <p:cNvSpPr/>
          <p:nvPr/>
        </p:nvSpPr>
        <p:spPr>
          <a:xfrm>
            <a:off x="7622766" y="3825576"/>
            <a:ext cx="1312165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CCFF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14" name="Je 2 GK   Ge, Sw"/>
          <p:cNvSpPr txBox="1"/>
          <p:nvPr/>
        </p:nvSpPr>
        <p:spPr>
          <a:xfrm>
            <a:off x="7616718" y="3818004"/>
            <a:ext cx="967741" cy="472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algn="ctr" defTabSz="449262">
              <a:lnSpc>
                <a:spcPct val="70000"/>
              </a:lnSpc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/>
            </a:pPr>
            <a:r>
              <a:rPr b="1"/>
              <a:t>Je 2 GK   Ge, Sw</a:t>
            </a:r>
          </a:p>
        </p:txBody>
      </p:sp>
      <p:sp>
        <p:nvSpPr>
          <p:cNvPr id="115" name="Literatur/Theater Orchester"/>
          <p:cNvSpPr txBox="1"/>
          <p:nvPr/>
        </p:nvSpPr>
        <p:spPr>
          <a:xfrm>
            <a:off x="6200986" y="2947820"/>
            <a:ext cx="1313689" cy="464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7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1200"/>
              <a:t>Literatur/Theater Orchester</a:t>
            </a:r>
          </a:p>
        </p:txBody>
      </p:sp>
      <p:sp>
        <p:nvSpPr>
          <p:cNvPr id="116" name="Kunst / Musik"/>
          <p:cNvSpPr txBox="1"/>
          <p:nvPr/>
        </p:nvSpPr>
        <p:spPr>
          <a:xfrm>
            <a:off x="6200986" y="2501744"/>
            <a:ext cx="1382269" cy="309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/>
            </a:pPr>
            <a:r>
              <a:rPr b="1"/>
              <a:t>Kunst / Musik</a:t>
            </a:r>
          </a:p>
        </p:txBody>
      </p:sp>
      <p:sp>
        <p:nvSpPr>
          <p:cNvPr id="117" name="Deutsch"/>
          <p:cNvSpPr txBox="1"/>
          <p:nvPr/>
        </p:nvSpPr>
        <p:spPr>
          <a:xfrm>
            <a:off x="1534498" y="1496186"/>
            <a:ext cx="1658113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Deutsch</a:t>
            </a:r>
          </a:p>
        </p:txBody>
      </p:sp>
      <p:sp>
        <p:nvSpPr>
          <p:cNvPr id="118" name="Fremdsprache"/>
          <p:cNvSpPr txBox="1"/>
          <p:nvPr/>
        </p:nvSpPr>
        <p:spPr>
          <a:xfrm>
            <a:off x="1465918" y="1980818"/>
            <a:ext cx="2005585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Fremdsprache</a:t>
            </a:r>
          </a:p>
        </p:txBody>
      </p:sp>
      <p:sp>
        <p:nvSpPr>
          <p:cNvPr id="119" name="Kunst / Musik"/>
          <p:cNvSpPr txBox="1"/>
          <p:nvPr/>
        </p:nvSpPr>
        <p:spPr>
          <a:xfrm>
            <a:off x="1465918" y="2674238"/>
            <a:ext cx="2488693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Kunst / Musik</a:t>
            </a:r>
          </a:p>
        </p:txBody>
      </p:sp>
      <p:sp>
        <p:nvSpPr>
          <p:cNvPr id="120" name="Gesellschaftswissenschaft"/>
          <p:cNvSpPr txBox="1"/>
          <p:nvPr/>
        </p:nvSpPr>
        <p:spPr>
          <a:xfrm>
            <a:off x="1465918" y="3431666"/>
            <a:ext cx="4148329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2000">
                <a:solidFill>
                  <a:schemeClr val="accent3">
                    <a:lumOff val="44000"/>
                  </a:schemeClr>
                </a:solidFill>
              </a:rPr>
              <a:t>Gesellschaftswissenschaft</a:t>
            </a:r>
          </a:p>
        </p:txBody>
      </p:sp>
      <p:sp>
        <p:nvSpPr>
          <p:cNvPr id="121" name="Mathematik"/>
          <p:cNvSpPr txBox="1"/>
          <p:nvPr/>
        </p:nvSpPr>
        <p:spPr>
          <a:xfrm>
            <a:off x="1465918" y="4262246"/>
            <a:ext cx="3802381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Mathematik</a:t>
            </a:r>
          </a:p>
        </p:txBody>
      </p:sp>
      <p:sp>
        <p:nvSpPr>
          <p:cNvPr id="122" name="Naturwissenschaft"/>
          <p:cNvSpPr txBox="1"/>
          <p:nvPr/>
        </p:nvSpPr>
        <p:spPr>
          <a:xfrm>
            <a:off x="1465918" y="4745354"/>
            <a:ext cx="3870961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Naturwissenschaft</a:t>
            </a:r>
          </a:p>
        </p:txBody>
      </p:sp>
      <p:sp>
        <p:nvSpPr>
          <p:cNvPr id="123" name="Religionslehre"/>
          <p:cNvSpPr txBox="1"/>
          <p:nvPr/>
        </p:nvSpPr>
        <p:spPr>
          <a:xfrm>
            <a:off x="1465918" y="5229986"/>
            <a:ext cx="4078225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Religionslehre</a:t>
            </a:r>
          </a:p>
        </p:txBody>
      </p:sp>
      <p:sp>
        <p:nvSpPr>
          <p:cNvPr id="124" name="Sport"/>
          <p:cNvSpPr txBox="1"/>
          <p:nvPr/>
        </p:nvSpPr>
        <p:spPr>
          <a:xfrm>
            <a:off x="1534498" y="5713094"/>
            <a:ext cx="3317749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Sport</a:t>
            </a:r>
          </a:p>
        </p:txBody>
      </p:sp>
      <p:sp>
        <p:nvSpPr>
          <p:cNvPr id="125" name="Form"/>
          <p:cNvSpPr/>
          <p:nvPr/>
        </p:nvSpPr>
        <p:spPr>
          <a:xfrm>
            <a:off x="4783666" y="6197726"/>
            <a:ext cx="4148329" cy="457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26" name="1 weitere FS oder                          1 weiteres naturw.-techn. Fach"/>
          <p:cNvSpPr txBox="1"/>
          <p:nvPr/>
        </p:nvSpPr>
        <p:spPr>
          <a:xfrm>
            <a:off x="4763250" y="6137776"/>
            <a:ext cx="3595117" cy="578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lnSpc>
                <a:spcPct val="70000"/>
              </a:lnSpc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1 weitere FS oder                          1 weiteres naturw.-techn. Fach</a:t>
            </a:r>
          </a:p>
        </p:txBody>
      </p:sp>
      <p:sp>
        <p:nvSpPr>
          <p:cNvPr id="127" name="Form"/>
          <p:cNvSpPr/>
          <p:nvPr/>
        </p:nvSpPr>
        <p:spPr>
          <a:xfrm>
            <a:off x="1395814" y="6266306"/>
            <a:ext cx="3387853" cy="2346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" grpId="17"/>
      <p:bldP build="whole" bldLvl="1" animBg="1" rev="0" advAuto="0" spid="101" grpId="11"/>
      <p:bldP build="whole" bldLvl="1" animBg="1" rev="0" advAuto="0" spid="99" grpId="5"/>
      <p:bldP build="whole" bldLvl="1" animBg="1" rev="0" advAuto="0" spid="109" grpId="19"/>
      <p:bldP build="whole" bldLvl="1" animBg="1" rev="0" advAuto="0" spid="100" grpId="15"/>
      <p:bldP build="whole" bldLvl="1" animBg="1" rev="0" advAuto="0" spid="117" grpId="2"/>
      <p:bldP build="whole" bldLvl="1" animBg="1" rev="0" advAuto="0" spid="119" grpId="6"/>
      <p:bldP build="whole" bldLvl="1" animBg="1" rev="0" advAuto="0" spid="118" grpId="4"/>
      <p:bldP build="whole" bldLvl="1" animBg="1" rev="0" advAuto="0" spid="108" grpId="21"/>
      <p:bldP build="whole" bldLvl="1" animBg="1" rev="0" advAuto="0" spid="120" grpId="12"/>
      <p:bldP build="whole" bldLvl="1" animBg="1" rev="0" advAuto="0" spid="127" grpId="23"/>
      <p:bldP build="whole" bldLvl="1" animBg="1" rev="0" advAuto="0" spid="122" grpId="18"/>
      <p:bldP build="whole" bldLvl="1" animBg="1" rev="0" advAuto="0" spid="121" grpId="16"/>
      <p:bldP build="whole" bldLvl="1" animBg="1" rev="0" advAuto="0" spid="123" grpId="20"/>
      <p:bldP build="whole" bldLvl="1" animBg="1" rev="0" advAuto="0" spid="116" grpId="8"/>
      <p:bldP build="whole" bldLvl="1" animBg="1" rev="0" advAuto="0" spid="124" grpId="22"/>
      <p:bldP build="whole" bldLvl="1" animBg="1" rev="0" advAuto="0" spid="126" grpId="24"/>
      <p:bldP build="whole" bldLvl="1" animBg="1" rev="0" advAuto="0" spid="98" grpId="3"/>
      <p:bldP build="whole" bldLvl="1" animBg="1" rev="0" advAuto="0" spid="115" grpId="10"/>
      <p:bldP build="whole" bldLvl="1" animBg="1" rev="0" advAuto="0" spid="125" grpId="25"/>
      <p:bldP build="whole" bldLvl="1" animBg="1" rev="0" advAuto="0" spid="97" grpId="1"/>
      <p:bldP build="whole" bldLvl="1" animBg="1" rev="0" advAuto="0" spid="112" grpId="7"/>
      <p:bldP build="whole" bldLvl="1" animBg="1" rev="0" advAuto="0" spid="114" grpId="14"/>
      <p:bldP build="whole" bldLvl="1" animBg="1" rev="0" advAuto="0" spid="111" grpId="9"/>
      <p:bldP build="whole" bldLvl="1" animBg="1" rev="0" advAuto="0" spid="113" grpId="1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12" descr="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5875" y="928687"/>
            <a:ext cx="2852738" cy="3500438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Ich wünsche weiterhin viel Erfolg…"/>
          <p:cNvSpPr txBox="1"/>
          <p:nvPr/>
        </p:nvSpPr>
        <p:spPr>
          <a:xfrm>
            <a:off x="1676400" y="5029200"/>
            <a:ext cx="6629400" cy="754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sz="1800"/>
            </a:pPr>
            <a:r>
              <a:rPr>
                <a:solidFill>
                  <a:schemeClr val="accent2"/>
                </a:solidFill>
              </a:rPr>
              <a:t>Ich wünsche weiterhin viel Erfolg </a:t>
            </a:r>
            <a:endParaRPr>
              <a:solidFill>
                <a:schemeClr val="accent2"/>
              </a:solidFill>
            </a:endParaRPr>
          </a:p>
          <a:p>
            <a:pPr algn="ctr">
              <a:spcBef>
                <a:spcPts val="1000"/>
              </a:spcBef>
              <a:defRPr sz="1800"/>
            </a:pPr>
            <a:r>
              <a:rPr>
                <a:solidFill>
                  <a:schemeClr val="accent2"/>
                </a:solidFill>
              </a:rPr>
              <a:t>in der Qualifikationsphase!</a:t>
            </a:r>
          </a:p>
        </p:txBody>
      </p:sp>
      <p:pic>
        <p:nvPicPr>
          <p:cNvPr id="373" name="1067_0.jpg" descr="1067_0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67200" y="923925"/>
            <a:ext cx="4675188" cy="35067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9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9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2" grpId="2"/>
      <p:bldP build="whole" bldLvl="1" animBg="1" rev="0" advAuto="0" spid="37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1143000"/>
            <a:ext cx="5994400" cy="5372100"/>
          </a:xfrm>
          <a:prstGeom prst="rect">
            <a:avLst/>
          </a:prstGeom>
          <a:ln w="12700">
            <a:miter lim="400000"/>
          </a:ln>
        </p:spPr>
      </p:pic>
      <p:sp>
        <p:nvSpPr>
          <p:cNvPr id="376" name="Jetzt sehe ich klar!?"/>
          <p:cNvSpPr txBox="1"/>
          <p:nvPr/>
        </p:nvSpPr>
        <p:spPr>
          <a:xfrm>
            <a:off x="508000" y="114300"/>
            <a:ext cx="8128000" cy="85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200"/>
              </a:spcBef>
              <a:defRPr sz="5400"/>
            </a:lvl1pPr>
          </a:lstStyle>
          <a:p>
            <a:pPr>
              <a:defRPr sz="1800"/>
            </a:pPr>
            <a:r>
              <a:rPr sz="5400"/>
              <a:t>Jetzt sehe ich klar!?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Facharbeit Was ist das?  Was muss ich machen?"/>
          <p:cNvSpPr txBox="1"/>
          <p:nvPr/>
        </p:nvSpPr>
        <p:spPr>
          <a:xfrm>
            <a:off x="1081087" y="23745"/>
            <a:ext cx="8062913" cy="197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1800"/>
            </a:pPr>
            <a:r>
              <a:rPr b="1" sz="4400">
                <a:solidFill>
                  <a:srgbClr val="003366"/>
                </a:solidFill>
              </a:rPr>
              <a:t>Facharbeit</a:t>
            </a:r>
            <a:br>
              <a:rPr b="1" sz="4400">
                <a:solidFill>
                  <a:srgbClr val="003366"/>
                </a:solidFill>
              </a:rPr>
            </a:br>
            <a:r>
              <a:rPr b="1" sz="4400">
                <a:solidFill>
                  <a:srgbClr val="003366"/>
                </a:solidFill>
              </a:rPr>
              <a:t>Was ist das? </a:t>
            </a:r>
            <a:br>
              <a:rPr b="1" sz="4400">
                <a:solidFill>
                  <a:srgbClr val="003366"/>
                </a:solidFill>
              </a:rPr>
            </a:br>
            <a:r>
              <a:rPr b="1" sz="4400">
                <a:solidFill>
                  <a:srgbClr val="003366"/>
                </a:solidFill>
              </a:rPr>
              <a:t>Was muss ich machen?</a:t>
            </a:r>
          </a:p>
        </p:txBody>
      </p:sp>
      <p:pic>
        <p:nvPicPr>
          <p:cNvPr id="37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95525" y="2047875"/>
            <a:ext cx="5791200" cy="46291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9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8" grpId="1"/>
      <p:bldP build="whole" bldLvl="1" animBg="1" rev="0" advAuto="0" spid="37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Foliennumm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32" name="Gruppe"/>
          <p:cNvGrpSpPr/>
          <p:nvPr/>
        </p:nvGrpSpPr>
        <p:grpSpPr>
          <a:xfrm>
            <a:off x="1405974" y="153130"/>
            <a:ext cx="7604761" cy="664465"/>
            <a:chOff x="0" y="0"/>
            <a:chExt cx="7604759" cy="664463"/>
          </a:xfrm>
        </p:grpSpPr>
        <p:sp>
          <p:nvSpPr>
            <p:cNvPr id="130" name="Rechteck"/>
            <p:cNvSpPr/>
            <p:nvPr/>
          </p:nvSpPr>
          <p:spPr>
            <a:xfrm>
              <a:off x="0" y="0"/>
              <a:ext cx="7604760" cy="664464"/>
            </a:xfrm>
            <a:prstGeom prst="rect">
              <a:avLst/>
            </a:prstGeom>
            <a:solidFill>
              <a:srgbClr val="B2B2B2"/>
            </a:solidFill>
            <a:ln w="317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3891" tIns="43891" rIns="43891" bIns="43891" numCol="1" anchor="ctr">
              <a:noAutofit/>
            </a:bodyPr>
            <a:lstStyle/>
            <a:p>
              <a:pPr algn="ctr" defTabSz="449262">
                <a:lnSpc>
                  <a:spcPct val="8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2800"/>
              </a:pPr>
            </a:p>
          </p:txBody>
        </p:sp>
        <p:sp>
          <p:nvSpPr>
            <p:cNvPr id="131" name="Schriftlichkeit"/>
            <p:cNvSpPr txBox="1"/>
            <p:nvPr/>
          </p:nvSpPr>
          <p:spPr>
            <a:xfrm>
              <a:off x="0" y="89920"/>
              <a:ext cx="7604760" cy="4846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27" tIns="44927" rIns="44927" bIns="44927" numCol="1" anchor="ctr">
              <a:spAutoFit/>
            </a:bodyPr>
            <a:lstStyle>
              <a:lvl1pPr algn="ctr" defTabSz="449262">
                <a:lnSpc>
                  <a:spcPct val="85000"/>
                </a:lnSpc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 sz="2800"/>
              </a:lvl1pPr>
            </a:lstStyle>
            <a:p>
              <a:pPr>
                <a:defRPr b="0" sz="16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  <a:r>
                <a:rPr b="1" sz="2800">
                  <a:latin typeface="Arial"/>
                  <a:ea typeface="Arial"/>
                  <a:cs typeface="Arial"/>
                  <a:sym typeface="Arial"/>
                </a:rPr>
                <a:t>Schriftlichkeit</a:t>
              </a:r>
            </a:p>
          </p:txBody>
        </p:sp>
      </p:grpSp>
      <p:sp>
        <p:nvSpPr>
          <p:cNvPr id="133" name="Rechteck"/>
          <p:cNvSpPr/>
          <p:nvPr/>
        </p:nvSpPr>
        <p:spPr>
          <a:xfrm>
            <a:off x="4019634" y="991330"/>
            <a:ext cx="623317" cy="57119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4" name="Rechteck"/>
          <p:cNvSpPr/>
          <p:nvPr/>
        </p:nvSpPr>
        <p:spPr>
          <a:xfrm>
            <a:off x="4711530" y="991330"/>
            <a:ext cx="621793" cy="5711953"/>
          </a:xfrm>
          <a:prstGeom prst="rect">
            <a:avLst/>
          </a:prstGeom>
          <a:solidFill>
            <a:srgbClr val="80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5" name="Rechteck"/>
          <p:cNvSpPr/>
          <p:nvPr/>
        </p:nvSpPr>
        <p:spPr>
          <a:xfrm>
            <a:off x="5403426" y="991330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6" name="Rechteck"/>
          <p:cNvSpPr/>
          <p:nvPr/>
        </p:nvSpPr>
        <p:spPr>
          <a:xfrm>
            <a:off x="6093798" y="991330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7" name="Rechteck"/>
          <p:cNvSpPr/>
          <p:nvPr/>
        </p:nvSpPr>
        <p:spPr>
          <a:xfrm>
            <a:off x="6785694" y="991330"/>
            <a:ext cx="621793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8" name="Rechteck"/>
          <p:cNvSpPr/>
          <p:nvPr/>
        </p:nvSpPr>
        <p:spPr>
          <a:xfrm>
            <a:off x="7476066" y="991330"/>
            <a:ext cx="623317" cy="5711953"/>
          </a:xfrm>
          <a:prstGeom prst="rect">
            <a:avLst/>
          </a:prstGeom>
          <a:solidFill>
            <a:srgbClr val="99CCFF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39" name="Form"/>
          <p:cNvSpPr/>
          <p:nvPr/>
        </p:nvSpPr>
        <p:spPr>
          <a:xfrm>
            <a:off x="1876890" y="1455561"/>
            <a:ext cx="5530597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0" name="Form"/>
          <p:cNvSpPr/>
          <p:nvPr/>
        </p:nvSpPr>
        <p:spPr>
          <a:xfrm>
            <a:off x="1876890" y="1930066"/>
            <a:ext cx="5530597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1" name="Form"/>
          <p:cNvSpPr/>
          <p:nvPr/>
        </p:nvSpPr>
        <p:spPr>
          <a:xfrm>
            <a:off x="1876963" y="3296847"/>
            <a:ext cx="5525313" cy="369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2" name="Form"/>
          <p:cNvSpPr/>
          <p:nvPr/>
        </p:nvSpPr>
        <p:spPr>
          <a:xfrm>
            <a:off x="1875819" y="2844072"/>
            <a:ext cx="3456433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008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43" name="EF.1"/>
          <p:cNvSpPr txBox="1"/>
          <p:nvPr/>
        </p:nvSpPr>
        <p:spPr>
          <a:xfrm rot="5400000">
            <a:off x="3936128" y="1197383"/>
            <a:ext cx="807721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EF.1</a:t>
            </a:r>
          </a:p>
        </p:txBody>
      </p:sp>
      <p:sp>
        <p:nvSpPr>
          <p:cNvPr id="144" name="EF.2"/>
          <p:cNvSpPr txBox="1"/>
          <p:nvPr/>
        </p:nvSpPr>
        <p:spPr>
          <a:xfrm rot="5400000">
            <a:off x="4684412" y="1128803"/>
            <a:ext cx="691896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EF.2</a:t>
            </a:r>
          </a:p>
        </p:txBody>
      </p:sp>
      <p:sp>
        <p:nvSpPr>
          <p:cNvPr id="145" name="Q1.2"/>
          <p:cNvSpPr txBox="1"/>
          <p:nvPr/>
        </p:nvSpPr>
        <p:spPr>
          <a:xfrm rot="5400000">
            <a:off x="5998100" y="1197383"/>
            <a:ext cx="8290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Q1.2</a:t>
            </a:r>
          </a:p>
        </p:txBody>
      </p:sp>
      <p:sp>
        <p:nvSpPr>
          <p:cNvPr id="146" name="Q1.1"/>
          <p:cNvSpPr txBox="1"/>
          <p:nvPr/>
        </p:nvSpPr>
        <p:spPr>
          <a:xfrm rot="5400000">
            <a:off x="5306204" y="1197383"/>
            <a:ext cx="8290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Q1.1</a:t>
            </a:r>
          </a:p>
        </p:txBody>
      </p:sp>
      <p:sp>
        <p:nvSpPr>
          <p:cNvPr id="147" name="Q2.1"/>
          <p:cNvSpPr txBox="1"/>
          <p:nvPr/>
        </p:nvSpPr>
        <p:spPr>
          <a:xfrm rot="5400000">
            <a:off x="6689995" y="1197383"/>
            <a:ext cx="8290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Q2.1</a:t>
            </a:r>
          </a:p>
        </p:txBody>
      </p:sp>
      <p:sp>
        <p:nvSpPr>
          <p:cNvPr id="148" name="Q2.2"/>
          <p:cNvSpPr txBox="1"/>
          <p:nvPr/>
        </p:nvSpPr>
        <p:spPr>
          <a:xfrm rot="5400000">
            <a:off x="7410085" y="1167665"/>
            <a:ext cx="769621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Q2.2</a:t>
            </a:r>
          </a:p>
        </p:txBody>
      </p:sp>
      <p:sp>
        <p:nvSpPr>
          <p:cNvPr id="149" name="Form"/>
          <p:cNvSpPr/>
          <p:nvPr/>
        </p:nvSpPr>
        <p:spPr>
          <a:xfrm>
            <a:off x="1876890" y="3719560"/>
            <a:ext cx="3453504" cy="369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0" name="Deutsch"/>
          <p:cNvSpPr txBox="1"/>
          <p:nvPr/>
        </p:nvSpPr>
        <p:spPr>
          <a:xfrm>
            <a:off x="2015574" y="1447691"/>
            <a:ext cx="1658113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Deutsch</a:t>
            </a:r>
          </a:p>
        </p:txBody>
      </p:sp>
      <p:sp>
        <p:nvSpPr>
          <p:cNvPr id="151" name="Fremdsprache"/>
          <p:cNvSpPr txBox="1"/>
          <p:nvPr/>
        </p:nvSpPr>
        <p:spPr>
          <a:xfrm>
            <a:off x="2015574" y="1930066"/>
            <a:ext cx="2005585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Fremdsprache</a:t>
            </a:r>
          </a:p>
        </p:txBody>
      </p:sp>
      <p:sp>
        <p:nvSpPr>
          <p:cNvPr id="152" name="Gesellschaftswissenschaft"/>
          <p:cNvSpPr txBox="1"/>
          <p:nvPr/>
        </p:nvSpPr>
        <p:spPr>
          <a:xfrm>
            <a:off x="1946994" y="2854151"/>
            <a:ext cx="4148329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2000">
                <a:solidFill>
                  <a:schemeClr val="accent3">
                    <a:lumOff val="44000"/>
                  </a:schemeClr>
                </a:solidFill>
              </a:rPr>
              <a:t>Gesellschaftswissenschaft</a:t>
            </a:r>
          </a:p>
        </p:txBody>
      </p:sp>
      <p:sp>
        <p:nvSpPr>
          <p:cNvPr id="153" name="Mathematik"/>
          <p:cNvSpPr txBox="1"/>
          <p:nvPr/>
        </p:nvSpPr>
        <p:spPr>
          <a:xfrm>
            <a:off x="1947067" y="3296847"/>
            <a:ext cx="3802381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Mathematik</a:t>
            </a:r>
          </a:p>
        </p:txBody>
      </p:sp>
      <p:sp>
        <p:nvSpPr>
          <p:cNvPr id="154" name="Naturwissenschaft"/>
          <p:cNvSpPr txBox="1"/>
          <p:nvPr/>
        </p:nvSpPr>
        <p:spPr>
          <a:xfrm>
            <a:off x="1914187" y="3734870"/>
            <a:ext cx="2386846" cy="371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2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000"/>
              <a:t>Naturwissenschaft</a:t>
            </a:r>
          </a:p>
        </p:txBody>
      </p:sp>
      <p:sp>
        <p:nvSpPr>
          <p:cNvPr id="155" name="Form"/>
          <p:cNvSpPr/>
          <p:nvPr/>
        </p:nvSpPr>
        <p:spPr>
          <a:xfrm>
            <a:off x="1877680" y="2391297"/>
            <a:ext cx="5528961" cy="414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99CC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6" name="Neueinsetzende Fremdsprache"/>
          <p:cNvSpPr txBox="1"/>
          <p:nvPr/>
        </p:nvSpPr>
        <p:spPr>
          <a:xfrm>
            <a:off x="1947784" y="2391297"/>
            <a:ext cx="3179065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1800"/>
              <a:t>Neueinsetzende Fremdsprache</a:t>
            </a:r>
          </a:p>
        </p:txBody>
      </p:sp>
      <p:sp>
        <p:nvSpPr>
          <p:cNvPr id="157" name="Form"/>
          <p:cNvSpPr/>
          <p:nvPr/>
        </p:nvSpPr>
        <p:spPr>
          <a:xfrm>
            <a:off x="5400874" y="6115169"/>
            <a:ext cx="2004061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9ED6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8" name="Rechteck"/>
          <p:cNvSpPr/>
          <p:nvPr/>
        </p:nvSpPr>
        <p:spPr>
          <a:xfrm>
            <a:off x="8513910" y="991330"/>
            <a:ext cx="623317" cy="5711953"/>
          </a:xfrm>
          <a:prstGeom prst="rect">
            <a:avLst/>
          </a:prstGeom>
          <a:solidFill>
            <a:srgbClr val="FF000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59" name="Abiturprüfung"/>
          <p:cNvSpPr txBox="1"/>
          <p:nvPr/>
        </p:nvSpPr>
        <p:spPr>
          <a:xfrm rot="5400000">
            <a:off x="7638018" y="2372482"/>
            <a:ext cx="2350009" cy="419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5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2400"/>
              <a:t>Abiturprüfung</a:t>
            </a:r>
          </a:p>
        </p:txBody>
      </p:sp>
      <p:sp>
        <p:nvSpPr>
          <p:cNvPr id="160" name="Form"/>
          <p:cNvSpPr/>
          <p:nvPr/>
        </p:nvSpPr>
        <p:spPr>
          <a:xfrm>
            <a:off x="5403426" y="4655026"/>
            <a:ext cx="3456433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990099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1" name="Form"/>
          <p:cNvSpPr/>
          <p:nvPr/>
        </p:nvSpPr>
        <p:spPr>
          <a:xfrm>
            <a:off x="5403426" y="5139658"/>
            <a:ext cx="3456433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990099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2" name="Form"/>
          <p:cNvSpPr/>
          <p:nvPr/>
        </p:nvSpPr>
        <p:spPr>
          <a:xfrm>
            <a:off x="5403426" y="5624290"/>
            <a:ext cx="3456433" cy="416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009ED6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3" name="Linie"/>
          <p:cNvSpPr/>
          <p:nvPr/>
        </p:nvSpPr>
        <p:spPr>
          <a:xfrm>
            <a:off x="3675210" y="4655026"/>
            <a:ext cx="137161" cy="19370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0"/>
                </a:ln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lnTo>
                  <a:pt x="0" y="10800"/>
                </a:ln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50800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4" name="Abiturfächer"/>
          <p:cNvSpPr txBox="1"/>
          <p:nvPr/>
        </p:nvSpPr>
        <p:spPr>
          <a:xfrm>
            <a:off x="1047834" y="5346922"/>
            <a:ext cx="2420113" cy="54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2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3200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3200">
                <a:solidFill>
                  <a:srgbClr val="FF3300"/>
                </a:solidFill>
              </a:rPr>
              <a:t>Abiturfächer</a:t>
            </a:r>
          </a:p>
        </p:txBody>
      </p:sp>
      <p:sp>
        <p:nvSpPr>
          <p:cNvPr id="165" name="Fächer"/>
          <p:cNvSpPr txBox="1"/>
          <p:nvPr/>
        </p:nvSpPr>
        <p:spPr>
          <a:xfrm rot="16200000">
            <a:off x="12250" y="2790438"/>
            <a:ext cx="2488693" cy="5424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algn="ctr" defTabSz="449262">
              <a:spcBef>
                <a:spcPts val="2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/>
            </a:pPr>
            <a:r>
              <a:rPr b="1" sz="3200"/>
              <a:t>Fächer</a:t>
            </a:r>
          </a:p>
        </p:txBody>
      </p:sp>
      <p:sp>
        <p:nvSpPr>
          <p:cNvPr id="166" name="Linie"/>
          <p:cNvSpPr/>
          <p:nvPr/>
        </p:nvSpPr>
        <p:spPr>
          <a:xfrm>
            <a:off x="1601046" y="1475962"/>
            <a:ext cx="138685" cy="3100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0"/>
                </a:ln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lnTo>
                  <a:pt x="0" y="10800"/>
                </a:ln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50800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67" name="1. Leistungsfach (LK)"/>
          <p:cNvSpPr txBox="1"/>
          <p:nvPr/>
        </p:nvSpPr>
        <p:spPr>
          <a:xfrm>
            <a:off x="5397378" y="4698555"/>
            <a:ext cx="262737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1. Leistungsfach (LK)</a:t>
            </a:r>
          </a:p>
        </p:txBody>
      </p:sp>
      <p:sp>
        <p:nvSpPr>
          <p:cNvPr id="168" name="2. Leistungsfach (LK)"/>
          <p:cNvSpPr txBox="1"/>
          <p:nvPr/>
        </p:nvSpPr>
        <p:spPr>
          <a:xfrm>
            <a:off x="5397378" y="5178294"/>
            <a:ext cx="2488693" cy="346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2. Leistungsfach (LK)</a:t>
            </a:r>
          </a:p>
        </p:txBody>
      </p:sp>
      <p:sp>
        <p:nvSpPr>
          <p:cNvPr id="169" name="3. Abiturfach (GK)"/>
          <p:cNvSpPr txBox="1"/>
          <p:nvPr/>
        </p:nvSpPr>
        <p:spPr>
          <a:xfrm>
            <a:off x="5397378" y="5641691"/>
            <a:ext cx="2695957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3. Abiturfach (GK)</a:t>
            </a:r>
          </a:p>
        </p:txBody>
      </p:sp>
      <p:sp>
        <p:nvSpPr>
          <p:cNvPr id="170" name="4. Abiturfach (GK)"/>
          <p:cNvSpPr txBox="1"/>
          <p:nvPr/>
        </p:nvSpPr>
        <p:spPr>
          <a:xfrm>
            <a:off x="5397378" y="6149773"/>
            <a:ext cx="2281429" cy="346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spcBef>
                <a:spcPts val="11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8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 sz="1600">
                <a:solidFill>
                  <a:srgbClr val="000000"/>
                </a:solidFill>
              </a:defRPr>
            </a:pPr>
            <a:r>
              <a:rPr b="1" sz="1800">
                <a:solidFill>
                  <a:schemeClr val="accent3">
                    <a:lumOff val="44000"/>
                  </a:schemeClr>
                </a:solidFill>
              </a:rPr>
              <a:t>4. Abiturfach (GK)</a:t>
            </a:r>
          </a:p>
        </p:txBody>
      </p:sp>
      <p:sp>
        <p:nvSpPr>
          <p:cNvPr id="171" name="Form"/>
          <p:cNvSpPr/>
          <p:nvPr/>
        </p:nvSpPr>
        <p:spPr>
          <a:xfrm>
            <a:off x="5403485" y="4127696"/>
            <a:ext cx="2000189" cy="457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6200" y="0"/>
                </a:moveTo>
                <a:lnTo>
                  <a:pt x="0" y="0"/>
                </a:lnTo>
                <a:lnTo>
                  <a:pt x="0" y="216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000000"/>
            </a:solidFill>
            <a:miter/>
          </a:ln>
        </p:spPr>
        <p:txBody>
          <a:bodyPr lIns="43891" tIns="43891" rIns="43891" bIns="43891" anchor="ctr"/>
          <a:lstStyle/>
          <a:p>
            <a:pPr defTabSz="449262"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172" name="Schwerpunktfach"/>
          <p:cNvSpPr txBox="1"/>
          <p:nvPr/>
        </p:nvSpPr>
        <p:spPr>
          <a:xfrm>
            <a:off x="5402633" y="4160524"/>
            <a:ext cx="3595116" cy="359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27" tIns="44927" rIns="44927" bIns="44927">
            <a:spAutoFit/>
          </a:bodyPr>
          <a:lstStyle>
            <a:lvl1pPr defTabSz="449262">
              <a:lnSpc>
                <a:spcPct val="70000"/>
              </a:lnSpc>
              <a:spcBef>
                <a:spcPts val="12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/>
            </a:pPr>
            <a:r>
              <a:rPr b="1"/>
              <a:t>Schwerpunktfach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blinds dir="vert"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Class="entr" nodeType="afterEffect" presetSubtype="10" presetID="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Class="entr" nodeType="afterEffect" presetSubtype="10" presetID="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0" presetID="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Class="entr" nodeType="afterEffect" presetSubtype="10" presetID="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10" presetID="3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Class="entr" nodeType="afterEffect" presetSubtype="10" presetID="3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10" presetID="3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Class="entr" nodeType="afterEffect" presetSubtype="10" presetID="3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4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10" presetID="3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Class="entr" nodeType="afterEffect" presetSubtype="10" presetID="3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10" presetID="3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6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Class="entr" nodeType="afterEffect" presetSubtype="10" presetID="3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5" presetID="3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69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Class="entr" nodeType="afterEffect" presetSubtype="5" presetID="3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>
                                        <p:cTn id="7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10" presetID="3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Class="entr" nodeType="afterEffect" presetSubtype="10" presetID="3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8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10" presetID="3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Class="entr" nodeType="afterEffect" presetSubtype="10" presetID="3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9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ntr" nodeType="clickEffect" presetSubtype="10" presetID="3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9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Class="entr" nodeType="afterEffect" presetSubtype="10" presetID="3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ntr" nodeType="clickEffect" presetSubtype="10" presetID="3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Class="entr" nodeType="afterEffect" presetSubtype="10" presetID="3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0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nodeType="clickEffect" presetSubtype="10" presetID="3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Class="entr" nodeType="afterEffect" presetSubtype="10" presetID="3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7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1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20"/>
      <p:bldP build="whole" bldLvl="1" animBg="1" rev="0" advAuto="0" spid="155" grpId="7"/>
      <p:bldP build="whole" bldLvl="1" animBg="1" rev="0" advAuto="0" spid="165" grpId="1"/>
      <p:bldP build="whole" bldLvl="1" animBg="1" rev="0" advAuto="0" spid="171" grpId="16"/>
      <p:bldP build="whole" bldLvl="1" animBg="1" rev="0" advAuto="0" spid="172" grpId="15"/>
      <p:bldP build="whole" bldLvl="1" animBg="1" rev="0" advAuto="0" spid="164" grpId="17"/>
      <p:bldP build="whole" bldLvl="1" animBg="1" rev="0" advAuto="0" spid="162" grpId="23"/>
      <p:bldP build="whole" bldLvl="1" animBg="1" rev="0" advAuto="0" spid="150" grpId="4"/>
      <p:bldP build="whole" bldLvl="1" animBg="1" rev="0" advAuto="0" spid="166" grpId="2"/>
      <p:bldP build="whole" bldLvl="1" animBg="1" rev="0" advAuto="0" spid="153" grpId="12"/>
      <p:bldP build="whole" bldLvl="1" animBg="1" rev="0" advAuto="0" spid="141" grpId="11"/>
      <p:bldP build="whole" bldLvl="1" animBg="1" rev="0" advAuto="0" spid="170" grpId="26"/>
      <p:bldP build="whole" bldLvl="1" animBg="1" rev="0" advAuto="0" spid="160" grpId="19"/>
      <p:bldP build="whole" bldLvl="1" animBg="1" rev="0" advAuto="0" spid="139" grpId="3"/>
      <p:bldP build="whole" bldLvl="1" animBg="1" rev="0" advAuto="0" spid="156" grpId="8"/>
      <p:bldP build="whole" bldLvl="1" animBg="1" rev="0" advAuto="0" spid="152" grpId="10"/>
      <p:bldP build="whole" bldLvl="1" animBg="1" rev="0" advAuto="0" spid="142" grpId="9"/>
      <p:bldP build="whole" bldLvl="1" animBg="1" rev="0" advAuto="0" spid="163" grpId="18"/>
      <p:bldP build="whole" bldLvl="1" animBg="1" rev="0" advAuto="0" spid="168" grpId="22"/>
      <p:bldP build="whole" bldLvl="1" animBg="1" rev="0" advAuto="0" spid="161" grpId="21"/>
      <p:bldP build="whole" bldLvl="1" animBg="1" rev="0" advAuto="0" spid="169" grpId="24"/>
      <p:bldP build="whole" bldLvl="1" animBg="1" rev="0" advAuto="0" spid="140" grpId="5"/>
      <p:bldP build="whole" bldLvl="1" animBg="1" rev="0" advAuto="0" spid="154" grpId="14"/>
      <p:bldP build="whole" bldLvl="1" animBg="1" rev="0" advAuto="0" spid="157" grpId="25"/>
      <p:bldP build="whole" bldLvl="1" animBg="1" rev="0" advAuto="0" spid="149" grpId="13"/>
      <p:bldP build="whole" bldLvl="1" animBg="1" rev="0" advAuto="0" spid="151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Jahrgangsstufe Q2.2"/>
          <p:cNvSpPr txBox="1"/>
          <p:nvPr/>
        </p:nvSpPr>
        <p:spPr>
          <a:xfrm>
            <a:off x="1187450" y="188912"/>
            <a:ext cx="23654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1000"/>
              </a:spcBef>
              <a:defRPr b="1" sz="1800" u="sng"/>
            </a:lvl1pPr>
          </a:lstStyle>
          <a:p>
            <a:pPr>
              <a:defRPr b="0" u="none"/>
            </a:pPr>
            <a:r>
              <a:rPr b="1" u="sng"/>
              <a:t>Jahrgangsstufe Q2.2</a:t>
            </a:r>
          </a:p>
        </p:txBody>
      </p:sp>
      <p:sp>
        <p:nvSpPr>
          <p:cNvPr id="175" name="nur 1. bis 3. Abiturfach"/>
          <p:cNvSpPr txBox="1"/>
          <p:nvPr/>
        </p:nvSpPr>
        <p:spPr>
          <a:xfrm>
            <a:off x="1258887" y="765175"/>
            <a:ext cx="7162801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11666" indent="-211666">
              <a:spcBef>
                <a:spcPts val="1200"/>
              </a:spcBef>
              <a:buClr>
                <a:srgbClr val="000099"/>
              </a:buClr>
              <a:buSzPct val="100000"/>
              <a:buChar char="•"/>
              <a:tabLst>
                <a:tab pos="190500" algn="l"/>
              </a:tabLst>
              <a:defRPr sz="1800"/>
            </a:pPr>
            <a:r>
              <a:rPr sz="2000">
                <a:solidFill>
                  <a:srgbClr val="000099"/>
                </a:solidFill>
              </a:rPr>
              <a:t>nur </a:t>
            </a:r>
            <a:r>
              <a:rPr sz="2000">
                <a:solidFill>
                  <a:srgbClr val="000099"/>
                </a:solidFill>
              </a:rPr>
              <a:t>1. bis 3. Abiturfach</a:t>
            </a:r>
          </a:p>
        </p:txBody>
      </p:sp>
      <p:sp>
        <p:nvSpPr>
          <p:cNvPr id="176" name="Abiturfächer"/>
          <p:cNvSpPr txBox="1"/>
          <p:nvPr/>
        </p:nvSpPr>
        <p:spPr>
          <a:xfrm>
            <a:off x="1219200" y="2573337"/>
            <a:ext cx="75438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b="1" sz="1800" u="sng"/>
            </a:lvl1pPr>
          </a:lstStyle>
          <a:p>
            <a:pPr>
              <a:defRPr b="0" u="none"/>
            </a:pPr>
            <a:r>
              <a:rPr b="1" u="sng"/>
              <a:t>Abiturfächer</a:t>
            </a:r>
          </a:p>
        </p:txBody>
      </p:sp>
      <p:sp>
        <p:nvSpPr>
          <p:cNvPr id="177" name="1. - 3. Fach:  Jgst. Q1.1 - Q2.2…"/>
          <p:cNvSpPr txBox="1"/>
          <p:nvPr/>
        </p:nvSpPr>
        <p:spPr>
          <a:xfrm>
            <a:off x="1219200" y="3259137"/>
            <a:ext cx="7162800" cy="819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11666" indent="-211666">
              <a:spcBef>
                <a:spcPts val="1200"/>
              </a:spcBef>
              <a:buSzPct val="100000"/>
              <a:buChar char="•"/>
              <a:tabLst>
                <a:tab pos="190500" algn="l"/>
              </a:tabLst>
              <a:defRPr sz="1800"/>
            </a:pPr>
            <a:r>
              <a:rPr sz="2000"/>
              <a:t>1. - 3. Fach: 	Jgst. Q1.1 - Q2.2</a:t>
            </a:r>
            <a:endParaRPr sz="2000"/>
          </a:p>
          <a:p>
            <a:pPr marL="211666" indent="-211666">
              <a:spcBef>
                <a:spcPts val="1200"/>
              </a:spcBef>
              <a:buSzPct val="100000"/>
              <a:buChar char="•"/>
              <a:tabLst>
                <a:tab pos="190500" algn="l"/>
              </a:tabLst>
              <a:defRPr sz="1800"/>
            </a:pPr>
            <a:r>
              <a:rPr sz="2000"/>
              <a:t>4. Fach	Jgst. Q1.1 - Q2.1</a:t>
            </a:r>
          </a:p>
        </p:txBody>
      </p:sp>
      <p:sp>
        <p:nvSpPr>
          <p:cNvPr id="178" name="In die Abiturwertung müssen jeweils die Kurse aus der Jgst. Q2 in der zweiten Fremdsprache oder in dem zweiten naturwissenschaftlich-technischen Fach eingebracht werden."/>
          <p:cNvSpPr txBox="1"/>
          <p:nvPr/>
        </p:nvSpPr>
        <p:spPr>
          <a:xfrm>
            <a:off x="1143000" y="4783137"/>
            <a:ext cx="8001000" cy="9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15000"/>
              </a:lnSpc>
              <a:spcBef>
                <a:spcPts val="1000"/>
              </a:spcBef>
              <a:defRPr i="1" sz="1800">
                <a:solidFill>
                  <a:srgbClr val="CC3300"/>
                </a:solidFill>
              </a:defRPr>
            </a:lvl1pPr>
          </a:lstStyle>
          <a:p>
            <a:pPr>
              <a:defRPr i="0">
                <a:solidFill>
                  <a:srgbClr val="000000"/>
                </a:solidFill>
              </a:defRPr>
            </a:pPr>
            <a:r>
              <a:rPr i="1">
                <a:solidFill>
                  <a:srgbClr val="CC3300"/>
                </a:solidFill>
              </a:rPr>
              <a:t>In die Abiturwertung müssen jeweils die Kurse aus der Jgst. Q2 in der zweiten Fremdsprache oder in dem zweiten naturwissenschaftlich-technischen Fach eingebracht werden.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blinds dir="vert"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3"/>
      <p:bldP build="whole" bldLvl="1" animBg="1" rev="0" advAuto="0" spid="178" grpId="4"/>
      <p:bldP build="whole" bldLvl="1" animBg="1" rev="0" advAuto="0" spid="175" grpId="1"/>
      <p:bldP build="whole" bldLvl="1" animBg="1" rev="0" advAuto="0" spid="17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bitur: Zulassung (Block I)"/>
          <p:cNvSpPr txBox="1"/>
          <p:nvPr/>
        </p:nvSpPr>
        <p:spPr>
          <a:xfrm>
            <a:off x="1331912" y="404812"/>
            <a:ext cx="575468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900"/>
              </a:spcBef>
              <a:defRPr sz="1800"/>
            </a:pPr>
            <a:r>
              <a:rPr b="1" sz="3200">
                <a:latin typeface="Comic Sans MS"/>
                <a:ea typeface="Comic Sans MS"/>
                <a:cs typeface="Comic Sans MS"/>
                <a:sym typeface="Comic Sans MS"/>
              </a:rPr>
              <a:t>Abitur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sz="3200">
                <a:latin typeface="Comic Sans MS"/>
                <a:ea typeface="Comic Sans MS"/>
                <a:cs typeface="Comic Sans MS"/>
                <a:sym typeface="Comic Sans MS"/>
              </a:rPr>
              <a:t>Zulassung (Block I)</a:t>
            </a:r>
          </a:p>
        </p:txBody>
      </p:sp>
      <p:sp>
        <p:nvSpPr>
          <p:cNvPr id="181" name="Linie"/>
          <p:cNvSpPr/>
          <p:nvPr/>
        </p:nvSpPr>
        <p:spPr>
          <a:xfrm>
            <a:off x="1331912" y="1052512"/>
            <a:ext cx="6335713" cy="1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82" name="Form"/>
          <p:cNvSpPr/>
          <p:nvPr/>
        </p:nvSpPr>
        <p:spPr>
          <a:xfrm>
            <a:off x="6629400" y="152400"/>
            <a:ext cx="2519363" cy="174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206"/>
                </a:moveTo>
                <a:lnTo>
                  <a:pt x="5398" y="16206"/>
                </a:lnTo>
                <a:lnTo>
                  <a:pt x="5398" y="0"/>
                </a:lnTo>
                <a:lnTo>
                  <a:pt x="16202" y="0"/>
                </a:lnTo>
                <a:lnTo>
                  <a:pt x="16202" y="16206"/>
                </a:lnTo>
                <a:lnTo>
                  <a:pt x="21600" y="16206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CC66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83" name="Bedingungen für die Zulassung zur Abiturprüfung"/>
          <p:cNvSpPr txBox="1"/>
          <p:nvPr/>
        </p:nvSpPr>
        <p:spPr>
          <a:xfrm>
            <a:off x="7162800" y="190500"/>
            <a:ext cx="1439863" cy="1056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Bedingungen für die Zulassung zur Abiturprüfung</a:t>
            </a:r>
          </a:p>
        </p:txBody>
      </p:sp>
      <p:sp>
        <p:nvSpPr>
          <p:cNvPr id="184" name="1. Fach"/>
          <p:cNvSpPr txBox="1"/>
          <p:nvPr/>
        </p:nvSpPr>
        <p:spPr>
          <a:xfrm>
            <a:off x="1084262" y="1916112"/>
            <a:ext cx="1081088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300"/>
              </a:spcBef>
              <a:defRPr sz="2200"/>
            </a:lvl1pPr>
          </a:lstStyle>
          <a:p>
            <a:pPr>
              <a:defRPr sz="1800"/>
            </a:pPr>
            <a:r>
              <a:rPr sz="2200"/>
              <a:t>1. Fach</a:t>
            </a:r>
          </a:p>
        </p:txBody>
      </p:sp>
      <p:sp>
        <p:nvSpPr>
          <p:cNvPr id="185" name="2. Fach"/>
          <p:cNvSpPr txBox="1"/>
          <p:nvPr/>
        </p:nvSpPr>
        <p:spPr>
          <a:xfrm>
            <a:off x="1093787" y="2420937"/>
            <a:ext cx="1081088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300"/>
              </a:spcBef>
              <a:defRPr sz="2200"/>
            </a:lvl1pPr>
          </a:lstStyle>
          <a:p>
            <a:pPr>
              <a:defRPr sz="1800"/>
            </a:pPr>
            <a:r>
              <a:rPr sz="2200"/>
              <a:t>2. Fach</a:t>
            </a:r>
          </a:p>
        </p:txBody>
      </p:sp>
      <p:sp>
        <p:nvSpPr>
          <p:cNvPr id="186" name="3. Fach"/>
          <p:cNvSpPr txBox="1"/>
          <p:nvPr/>
        </p:nvSpPr>
        <p:spPr>
          <a:xfrm>
            <a:off x="1103312" y="3141662"/>
            <a:ext cx="1081088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300"/>
              </a:spcBef>
              <a:defRPr sz="2200"/>
            </a:lvl1pPr>
          </a:lstStyle>
          <a:p>
            <a:pPr>
              <a:defRPr sz="1800"/>
            </a:pPr>
            <a:r>
              <a:rPr sz="2200"/>
              <a:t>3. Fach</a:t>
            </a:r>
          </a:p>
        </p:txBody>
      </p:sp>
      <p:sp>
        <p:nvSpPr>
          <p:cNvPr id="187" name="4. Fach"/>
          <p:cNvSpPr txBox="1"/>
          <p:nvPr/>
        </p:nvSpPr>
        <p:spPr>
          <a:xfrm>
            <a:off x="1112837" y="3716337"/>
            <a:ext cx="1081088" cy="41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300"/>
              </a:spcBef>
              <a:defRPr sz="2200"/>
            </a:lvl1pPr>
          </a:lstStyle>
          <a:p>
            <a:pPr>
              <a:defRPr sz="1800"/>
            </a:pPr>
            <a:r>
              <a:rPr sz="2200"/>
              <a:t>4. Fach</a:t>
            </a:r>
          </a:p>
        </p:txBody>
      </p:sp>
      <p:sp>
        <p:nvSpPr>
          <p:cNvPr id="188" name="Rechteck"/>
          <p:cNvSpPr/>
          <p:nvPr/>
        </p:nvSpPr>
        <p:spPr>
          <a:xfrm>
            <a:off x="2909887" y="1341437"/>
            <a:ext cx="3319463" cy="5516563"/>
          </a:xfrm>
          <a:prstGeom prst="rect">
            <a:avLst/>
          </a:prstGeom>
          <a:solidFill>
            <a:srgbClr val="FFCC66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89" name="Q1.1"/>
          <p:cNvSpPr txBox="1"/>
          <p:nvPr/>
        </p:nvSpPr>
        <p:spPr>
          <a:xfrm>
            <a:off x="2952750" y="1412875"/>
            <a:ext cx="647700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Q1.1</a:t>
            </a:r>
          </a:p>
        </p:txBody>
      </p:sp>
      <p:sp>
        <p:nvSpPr>
          <p:cNvPr id="190" name="Q1.2"/>
          <p:cNvSpPr txBox="1"/>
          <p:nvPr/>
        </p:nvSpPr>
        <p:spPr>
          <a:xfrm>
            <a:off x="3744912" y="1412875"/>
            <a:ext cx="792163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Q1.2</a:t>
            </a:r>
          </a:p>
        </p:txBody>
      </p:sp>
      <p:sp>
        <p:nvSpPr>
          <p:cNvPr id="191" name="Q2.1"/>
          <p:cNvSpPr txBox="1"/>
          <p:nvPr/>
        </p:nvSpPr>
        <p:spPr>
          <a:xfrm>
            <a:off x="4608512" y="1412875"/>
            <a:ext cx="725489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Q2.1</a:t>
            </a:r>
          </a:p>
        </p:txBody>
      </p:sp>
      <p:sp>
        <p:nvSpPr>
          <p:cNvPr id="192" name="Kreis"/>
          <p:cNvSpPr/>
          <p:nvPr/>
        </p:nvSpPr>
        <p:spPr>
          <a:xfrm>
            <a:off x="2952750" y="184467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93" name="Kreis"/>
          <p:cNvSpPr/>
          <p:nvPr/>
        </p:nvSpPr>
        <p:spPr>
          <a:xfrm>
            <a:off x="3816350" y="184467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94" name="Kreis"/>
          <p:cNvSpPr/>
          <p:nvPr/>
        </p:nvSpPr>
        <p:spPr>
          <a:xfrm>
            <a:off x="4600575" y="184467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95" name="2 x 15"/>
          <p:cNvSpPr txBox="1"/>
          <p:nvPr/>
        </p:nvSpPr>
        <p:spPr>
          <a:xfrm>
            <a:off x="2908300" y="1986597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196" name="Kreis"/>
          <p:cNvSpPr/>
          <p:nvPr/>
        </p:nvSpPr>
        <p:spPr>
          <a:xfrm>
            <a:off x="2952750" y="23495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97" name="2 x 15"/>
          <p:cNvSpPr txBox="1"/>
          <p:nvPr/>
        </p:nvSpPr>
        <p:spPr>
          <a:xfrm>
            <a:off x="2919412" y="2486977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198" name="Kreis"/>
          <p:cNvSpPr/>
          <p:nvPr/>
        </p:nvSpPr>
        <p:spPr>
          <a:xfrm>
            <a:off x="3816350" y="23495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199" name="Kreis"/>
          <p:cNvSpPr/>
          <p:nvPr/>
        </p:nvSpPr>
        <p:spPr>
          <a:xfrm>
            <a:off x="4600575" y="23495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00" name="2 x 15"/>
          <p:cNvSpPr txBox="1"/>
          <p:nvPr/>
        </p:nvSpPr>
        <p:spPr>
          <a:xfrm>
            <a:off x="3776662" y="1986597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01" name="2 x 15"/>
          <p:cNvSpPr txBox="1"/>
          <p:nvPr/>
        </p:nvSpPr>
        <p:spPr>
          <a:xfrm>
            <a:off x="4589462" y="1998662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02" name="2 x 15"/>
          <p:cNvSpPr txBox="1"/>
          <p:nvPr/>
        </p:nvSpPr>
        <p:spPr>
          <a:xfrm>
            <a:off x="3784600" y="2489041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03" name="2 x 15"/>
          <p:cNvSpPr txBox="1"/>
          <p:nvPr/>
        </p:nvSpPr>
        <p:spPr>
          <a:xfrm>
            <a:off x="4578350" y="2501900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04" name="Kreis"/>
          <p:cNvSpPr/>
          <p:nvPr/>
        </p:nvSpPr>
        <p:spPr>
          <a:xfrm>
            <a:off x="2952750" y="31321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05" name="Kreis"/>
          <p:cNvSpPr/>
          <p:nvPr/>
        </p:nvSpPr>
        <p:spPr>
          <a:xfrm>
            <a:off x="2962275" y="4191000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06" name="Q2.2"/>
          <p:cNvSpPr txBox="1"/>
          <p:nvPr/>
        </p:nvSpPr>
        <p:spPr>
          <a:xfrm>
            <a:off x="5362575" y="1400175"/>
            <a:ext cx="792163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Q2.2</a:t>
            </a:r>
          </a:p>
        </p:txBody>
      </p:sp>
      <p:sp>
        <p:nvSpPr>
          <p:cNvPr id="207" name="Kreis"/>
          <p:cNvSpPr/>
          <p:nvPr/>
        </p:nvSpPr>
        <p:spPr>
          <a:xfrm>
            <a:off x="2952750" y="46529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08" name="Kreis"/>
          <p:cNvSpPr/>
          <p:nvPr/>
        </p:nvSpPr>
        <p:spPr>
          <a:xfrm>
            <a:off x="2952750" y="51577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09" name="Kreis"/>
          <p:cNvSpPr/>
          <p:nvPr/>
        </p:nvSpPr>
        <p:spPr>
          <a:xfrm>
            <a:off x="2952750" y="5661025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10" name="Kreis"/>
          <p:cNvSpPr/>
          <p:nvPr/>
        </p:nvSpPr>
        <p:spPr>
          <a:xfrm>
            <a:off x="2952750" y="6210300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11" name="15"/>
          <p:cNvSpPr txBox="1"/>
          <p:nvPr/>
        </p:nvSpPr>
        <p:spPr>
          <a:xfrm>
            <a:off x="3097212" y="3275012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2" name="15"/>
          <p:cNvSpPr txBox="1"/>
          <p:nvPr/>
        </p:nvSpPr>
        <p:spPr>
          <a:xfrm>
            <a:off x="3097212" y="4797425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3" name="15"/>
          <p:cNvSpPr txBox="1"/>
          <p:nvPr/>
        </p:nvSpPr>
        <p:spPr>
          <a:xfrm>
            <a:off x="3097212" y="5300662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4" name="15"/>
          <p:cNvSpPr txBox="1"/>
          <p:nvPr/>
        </p:nvSpPr>
        <p:spPr>
          <a:xfrm>
            <a:off x="3097212" y="5805487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5" name="15"/>
          <p:cNvSpPr txBox="1"/>
          <p:nvPr/>
        </p:nvSpPr>
        <p:spPr>
          <a:xfrm>
            <a:off x="3097212" y="6381750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6" name="Kreis"/>
          <p:cNvSpPr/>
          <p:nvPr/>
        </p:nvSpPr>
        <p:spPr>
          <a:xfrm>
            <a:off x="3816350" y="31321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17" name="Kreis"/>
          <p:cNvSpPr/>
          <p:nvPr/>
        </p:nvSpPr>
        <p:spPr>
          <a:xfrm>
            <a:off x="3816350" y="41925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18" name="15"/>
          <p:cNvSpPr txBox="1"/>
          <p:nvPr/>
        </p:nvSpPr>
        <p:spPr>
          <a:xfrm>
            <a:off x="3960812" y="3275012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19" name="Kreis"/>
          <p:cNvSpPr/>
          <p:nvPr/>
        </p:nvSpPr>
        <p:spPr>
          <a:xfrm>
            <a:off x="4608512" y="31321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0" name="Kreis"/>
          <p:cNvSpPr/>
          <p:nvPr/>
        </p:nvSpPr>
        <p:spPr>
          <a:xfrm>
            <a:off x="4608512" y="41925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1" name="15"/>
          <p:cNvSpPr txBox="1"/>
          <p:nvPr/>
        </p:nvSpPr>
        <p:spPr>
          <a:xfrm>
            <a:off x="4752975" y="3275012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22" name="Kreis"/>
          <p:cNvSpPr/>
          <p:nvPr/>
        </p:nvSpPr>
        <p:spPr>
          <a:xfrm>
            <a:off x="3816350" y="46529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3" name="Kreis"/>
          <p:cNvSpPr/>
          <p:nvPr/>
        </p:nvSpPr>
        <p:spPr>
          <a:xfrm>
            <a:off x="3816350" y="51577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4" name="Kreis"/>
          <p:cNvSpPr/>
          <p:nvPr/>
        </p:nvSpPr>
        <p:spPr>
          <a:xfrm>
            <a:off x="3816350" y="5661025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5" name="Kreis"/>
          <p:cNvSpPr/>
          <p:nvPr/>
        </p:nvSpPr>
        <p:spPr>
          <a:xfrm>
            <a:off x="3816350" y="6210300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26" name="15"/>
          <p:cNvSpPr txBox="1"/>
          <p:nvPr/>
        </p:nvSpPr>
        <p:spPr>
          <a:xfrm>
            <a:off x="3960812" y="4797425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27" name="15"/>
          <p:cNvSpPr txBox="1"/>
          <p:nvPr/>
        </p:nvSpPr>
        <p:spPr>
          <a:xfrm>
            <a:off x="3960812" y="5300662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28" name="15"/>
          <p:cNvSpPr txBox="1"/>
          <p:nvPr/>
        </p:nvSpPr>
        <p:spPr>
          <a:xfrm>
            <a:off x="3960812" y="5805487"/>
            <a:ext cx="431801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29" name="15"/>
          <p:cNvSpPr txBox="1"/>
          <p:nvPr/>
        </p:nvSpPr>
        <p:spPr>
          <a:xfrm>
            <a:off x="3960812" y="6381750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30" name="Kreis"/>
          <p:cNvSpPr/>
          <p:nvPr/>
        </p:nvSpPr>
        <p:spPr>
          <a:xfrm>
            <a:off x="4608512" y="46529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31" name="Kreis"/>
          <p:cNvSpPr/>
          <p:nvPr/>
        </p:nvSpPr>
        <p:spPr>
          <a:xfrm>
            <a:off x="4608512" y="51577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32" name="Kreis"/>
          <p:cNvSpPr/>
          <p:nvPr/>
        </p:nvSpPr>
        <p:spPr>
          <a:xfrm>
            <a:off x="4608512" y="5661025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33" name="Kreis"/>
          <p:cNvSpPr/>
          <p:nvPr/>
        </p:nvSpPr>
        <p:spPr>
          <a:xfrm>
            <a:off x="4608512" y="6210300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34" name="15"/>
          <p:cNvSpPr txBox="1"/>
          <p:nvPr/>
        </p:nvSpPr>
        <p:spPr>
          <a:xfrm>
            <a:off x="4752975" y="4797425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35" name="15"/>
          <p:cNvSpPr txBox="1"/>
          <p:nvPr/>
        </p:nvSpPr>
        <p:spPr>
          <a:xfrm>
            <a:off x="4752975" y="5300662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36" name="15"/>
          <p:cNvSpPr txBox="1"/>
          <p:nvPr/>
        </p:nvSpPr>
        <p:spPr>
          <a:xfrm>
            <a:off x="4752975" y="5805487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37" name="15"/>
          <p:cNvSpPr txBox="1"/>
          <p:nvPr/>
        </p:nvSpPr>
        <p:spPr>
          <a:xfrm>
            <a:off x="4752975" y="6381750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38" name="Kreis"/>
          <p:cNvSpPr/>
          <p:nvPr/>
        </p:nvSpPr>
        <p:spPr>
          <a:xfrm>
            <a:off x="5418137" y="41925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39" name="Kreis"/>
          <p:cNvSpPr/>
          <p:nvPr/>
        </p:nvSpPr>
        <p:spPr>
          <a:xfrm>
            <a:off x="5418137" y="46529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40" name="Kreis"/>
          <p:cNvSpPr/>
          <p:nvPr/>
        </p:nvSpPr>
        <p:spPr>
          <a:xfrm>
            <a:off x="5418137" y="515778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41" name="Kreis"/>
          <p:cNvSpPr/>
          <p:nvPr/>
        </p:nvSpPr>
        <p:spPr>
          <a:xfrm>
            <a:off x="5418137" y="5661025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42" name="Kreis"/>
          <p:cNvSpPr/>
          <p:nvPr/>
        </p:nvSpPr>
        <p:spPr>
          <a:xfrm>
            <a:off x="5418137" y="6210300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43" name="15"/>
          <p:cNvSpPr txBox="1"/>
          <p:nvPr/>
        </p:nvSpPr>
        <p:spPr>
          <a:xfrm>
            <a:off x="5562600" y="4797425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44" name="15"/>
          <p:cNvSpPr txBox="1"/>
          <p:nvPr/>
        </p:nvSpPr>
        <p:spPr>
          <a:xfrm>
            <a:off x="5562600" y="5300662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45" name="15"/>
          <p:cNvSpPr txBox="1"/>
          <p:nvPr/>
        </p:nvSpPr>
        <p:spPr>
          <a:xfrm>
            <a:off x="5562600" y="5805487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46" name="15"/>
          <p:cNvSpPr txBox="1"/>
          <p:nvPr/>
        </p:nvSpPr>
        <p:spPr>
          <a:xfrm>
            <a:off x="5562600" y="6381750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47" name="8 LK"/>
          <p:cNvSpPr txBox="1"/>
          <p:nvPr/>
        </p:nvSpPr>
        <p:spPr>
          <a:xfrm rot="16200000">
            <a:off x="1830863" y="2169636"/>
            <a:ext cx="982664" cy="408941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000"/>
              </a:spcBef>
              <a:defRPr b="1"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8 LK</a:t>
            </a:r>
          </a:p>
        </p:txBody>
      </p:sp>
      <p:sp>
        <p:nvSpPr>
          <p:cNvPr id="248" name="27-32 GK gemäß Belegungspflicht"/>
          <p:cNvSpPr txBox="1"/>
          <p:nvPr/>
        </p:nvSpPr>
        <p:spPr>
          <a:xfrm rot="16200000">
            <a:off x="865275" y="4913224"/>
            <a:ext cx="2303464" cy="70344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70000"/>
              </a:lnSpc>
              <a:spcBef>
                <a:spcPts val="1200"/>
              </a:spcBef>
              <a:defRPr sz="1800"/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27-32 GK</a:t>
            </a:r>
            <a:r>
              <a:t> </a:t>
            </a:r>
            <a:r>
              <a:rPr sz="2000">
                <a:latin typeface="Comic Sans MS"/>
                <a:ea typeface="Comic Sans MS"/>
                <a:cs typeface="Comic Sans MS"/>
                <a:sym typeface="Comic Sans MS"/>
              </a:rPr>
              <a:t>gemäß Belegungspflicht</a:t>
            </a:r>
          </a:p>
        </p:txBody>
      </p:sp>
      <p:sp>
        <p:nvSpPr>
          <p:cNvPr id="249" name="Linie"/>
          <p:cNvSpPr/>
          <p:nvPr/>
        </p:nvSpPr>
        <p:spPr>
          <a:xfrm>
            <a:off x="2620962" y="1916112"/>
            <a:ext cx="144463" cy="1008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0"/>
                </a:ln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lnTo>
                  <a:pt x="0" y="10800"/>
                </a:ln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0" name="Linie"/>
          <p:cNvSpPr/>
          <p:nvPr/>
        </p:nvSpPr>
        <p:spPr>
          <a:xfrm>
            <a:off x="2693987" y="3213100"/>
            <a:ext cx="71439" cy="364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0"/>
                </a:ln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lnTo>
                  <a:pt x="0" y="10800"/>
                </a:ln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1" name="Linie"/>
          <p:cNvSpPr/>
          <p:nvPr/>
        </p:nvSpPr>
        <p:spPr>
          <a:xfrm>
            <a:off x="6336442" y="1794933"/>
            <a:ext cx="107951" cy="5029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lnTo>
                  <a:pt x="21600" y="10800"/>
                </a:ln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ln w="3810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2" name="Block I…"/>
          <p:cNvSpPr txBox="1"/>
          <p:nvPr/>
        </p:nvSpPr>
        <p:spPr>
          <a:xfrm>
            <a:off x="6559484" y="1993900"/>
            <a:ext cx="2528898" cy="3919220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92075" indent="-92075">
              <a:spcBef>
                <a:spcPts val="900"/>
              </a:spcBef>
              <a:defRPr sz="1800"/>
            </a:pPr>
            <a:r>
              <a:rPr b="1" sz="1600" u="sng">
                <a:latin typeface="Comic Sans MS"/>
                <a:ea typeface="Comic Sans MS"/>
                <a:cs typeface="Comic Sans MS"/>
                <a:sym typeface="Comic Sans MS"/>
              </a:rPr>
              <a:t>Block I</a:t>
            </a:r>
            <a:endParaRPr b="1" sz="1600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mindestens 38 anrechen-bare Kurse, davon müssen mind. 35 Kurse in die Berechnung eingehen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mindestens 200 P.</a:t>
            </a:r>
            <a:endParaRPr b="1"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bei 35-37 Kursen maximal 7 Kurse mit weniger als 5 P.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bei 38-40 Kursen maximal 8 Kurse mit weniger als 5 P.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davon maximal 3 LK-Kurse mit Defiziten</a:t>
            </a:r>
            <a:endParaRPr sz="1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71613" indent="-71613">
              <a:spcBef>
                <a:spcPts val="800"/>
              </a:spcBef>
              <a:buSzPct val="100000"/>
              <a:buFont typeface="Comic Sans MS"/>
              <a:buChar char="•"/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 kein Kurs mit 0 P.</a:t>
            </a:r>
          </a:p>
        </p:txBody>
      </p:sp>
      <p:sp>
        <p:nvSpPr>
          <p:cNvPr id="253" name="Kreis"/>
          <p:cNvSpPr/>
          <p:nvPr/>
        </p:nvSpPr>
        <p:spPr>
          <a:xfrm>
            <a:off x="5381625" y="18542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4" name="Kreis"/>
          <p:cNvSpPr/>
          <p:nvPr/>
        </p:nvSpPr>
        <p:spPr>
          <a:xfrm>
            <a:off x="5381625" y="235902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5" name="2 x 15"/>
          <p:cNvSpPr txBox="1"/>
          <p:nvPr/>
        </p:nvSpPr>
        <p:spPr>
          <a:xfrm>
            <a:off x="5353841" y="1993900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56" name="2 x 15"/>
          <p:cNvSpPr txBox="1"/>
          <p:nvPr/>
        </p:nvSpPr>
        <p:spPr>
          <a:xfrm>
            <a:off x="5359795" y="2513012"/>
            <a:ext cx="865189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 x 15</a:t>
            </a:r>
          </a:p>
        </p:txBody>
      </p:sp>
      <p:sp>
        <p:nvSpPr>
          <p:cNvPr id="257" name="Kreis"/>
          <p:cNvSpPr/>
          <p:nvPr/>
        </p:nvSpPr>
        <p:spPr>
          <a:xfrm>
            <a:off x="5389562" y="31416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58" name="15"/>
          <p:cNvSpPr txBox="1"/>
          <p:nvPr/>
        </p:nvSpPr>
        <p:spPr>
          <a:xfrm>
            <a:off x="5534025" y="3284537"/>
            <a:ext cx="43180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59" name="Kreis"/>
          <p:cNvSpPr/>
          <p:nvPr/>
        </p:nvSpPr>
        <p:spPr>
          <a:xfrm>
            <a:off x="3819525" y="3571875"/>
            <a:ext cx="649288" cy="647700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60" name="15"/>
          <p:cNvSpPr txBox="1"/>
          <p:nvPr/>
        </p:nvSpPr>
        <p:spPr>
          <a:xfrm>
            <a:off x="3951287" y="4321175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1" name="15"/>
          <p:cNvSpPr txBox="1"/>
          <p:nvPr/>
        </p:nvSpPr>
        <p:spPr>
          <a:xfrm>
            <a:off x="3087687" y="4321175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2" name="Kreis"/>
          <p:cNvSpPr/>
          <p:nvPr/>
        </p:nvSpPr>
        <p:spPr>
          <a:xfrm>
            <a:off x="2949575" y="35480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63" name="Kreis"/>
          <p:cNvSpPr/>
          <p:nvPr/>
        </p:nvSpPr>
        <p:spPr>
          <a:xfrm>
            <a:off x="4627562" y="356711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64" name="15"/>
          <p:cNvSpPr txBox="1"/>
          <p:nvPr/>
        </p:nvSpPr>
        <p:spPr>
          <a:xfrm>
            <a:off x="4743450" y="4321175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5" name="Kreis"/>
          <p:cNvSpPr/>
          <p:nvPr/>
        </p:nvSpPr>
        <p:spPr>
          <a:xfrm>
            <a:off x="5408612" y="35766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66" name="15"/>
          <p:cNvSpPr txBox="1"/>
          <p:nvPr/>
        </p:nvSpPr>
        <p:spPr>
          <a:xfrm>
            <a:off x="5553075" y="4321175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7" name="15"/>
          <p:cNvSpPr txBox="1"/>
          <p:nvPr/>
        </p:nvSpPr>
        <p:spPr>
          <a:xfrm>
            <a:off x="3074987" y="3689350"/>
            <a:ext cx="431801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8" name="15"/>
          <p:cNvSpPr txBox="1"/>
          <p:nvPr/>
        </p:nvSpPr>
        <p:spPr>
          <a:xfrm>
            <a:off x="3952875" y="3686175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69" name="15"/>
          <p:cNvSpPr txBox="1"/>
          <p:nvPr/>
        </p:nvSpPr>
        <p:spPr>
          <a:xfrm>
            <a:off x="4743450" y="3689350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  <p:sp>
        <p:nvSpPr>
          <p:cNvPr id="270" name="15"/>
          <p:cNvSpPr txBox="1"/>
          <p:nvPr/>
        </p:nvSpPr>
        <p:spPr>
          <a:xfrm>
            <a:off x="5534025" y="3670300"/>
            <a:ext cx="431800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15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Linie"/>
          <p:cNvSpPr/>
          <p:nvPr/>
        </p:nvSpPr>
        <p:spPr>
          <a:xfrm flipV="1">
            <a:off x="1331912" y="838199"/>
            <a:ext cx="7278688" cy="4764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73" name="Berechnung der Gesamtqualifikation"/>
          <p:cNvSpPr txBox="1"/>
          <p:nvPr/>
        </p:nvSpPr>
        <p:spPr>
          <a:xfrm>
            <a:off x="1331912" y="204787"/>
            <a:ext cx="750728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900"/>
              </a:spcBef>
              <a:defRPr b="1" sz="32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3200">
                <a:latin typeface="Comic Sans MS"/>
                <a:ea typeface="Comic Sans MS"/>
                <a:cs typeface="Comic Sans MS"/>
                <a:sym typeface="Comic Sans MS"/>
              </a:rPr>
              <a:t>Berechnung der Gesamtqualifikation</a:t>
            </a:r>
          </a:p>
        </p:txBody>
      </p:sp>
      <p:grpSp>
        <p:nvGrpSpPr>
          <p:cNvPr id="276" name="Gruppe"/>
          <p:cNvGrpSpPr/>
          <p:nvPr/>
        </p:nvGrpSpPr>
        <p:grpSpPr>
          <a:xfrm>
            <a:off x="1381125" y="1171574"/>
            <a:ext cx="7381875" cy="5122789"/>
            <a:chOff x="0" y="0"/>
            <a:chExt cx="7381875" cy="5122787"/>
          </a:xfrm>
        </p:grpSpPr>
        <p:sp>
          <p:nvSpPr>
            <p:cNvPr id="274" name="Rechteck"/>
            <p:cNvSpPr/>
            <p:nvPr/>
          </p:nvSpPr>
          <p:spPr>
            <a:xfrm>
              <a:off x="0" y="0"/>
              <a:ext cx="7381875" cy="4010025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342900" indent="-342900">
                <a:lnSpc>
                  <a:spcPct val="80000"/>
                </a:lnSpc>
                <a:defRPr sz="1500"/>
              </a:pPr>
            </a:p>
          </p:txBody>
        </p:sp>
        <p:sp>
          <p:nvSpPr>
            <p:cNvPr id="275" name="Block I (mindestens 200, höchstens 600 Punkte)…"/>
            <p:cNvSpPr txBox="1"/>
            <p:nvPr/>
          </p:nvSpPr>
          <p:spPr>
            <a:xfrm>
              <a:off x="0" y="0"/>
              <a:ext cx="7381875" cy="51227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b="1" sz="2000"/>
            </a:p>
            <a:p>
              <a:pPr marL="342900" indent="-342900">
                <a:lnSpc>
                  <a:spcPct val="80000"/>
                </a:lnSpc>
                <a:spcBef>
                  <a:spcPts val="400"/>
                </a:spcBef>
                <a:defRPr sz="3200"/>
              </a:pPr>
              <a:r>
                <a:rPr b="1" sz="2000"/>
                <a:t>Block I (mindestens 200, höchstens 600 Punkte)</a:t>
              </a:r>
              <a:endParaRPr b="1" sz="2000"/>
            </a:p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b="1" sz="1600"/>
            </a:p>
            <a:p>
              <a:pPr marL="112500" indent="-112500">
                <a:lnSpc>
                  <a:spcPct val="8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  <a:buFont typeface="Helvetica"/>
                <a:buChar char="•"/>
                <a:defRPr sz="3200"/>
              </a:pPr>
              <a:r>
                <a:rPr sz="2000"/>
                <a:t>Einbringung von </a:t>
              </a:r>
              <a:r>
                <a:rPr b="1" sz="2000"/>
                <a:t>35 – 40 anrechenbaren Kursen der</a:t>
              </a:r>
              <a:r>
                <a:rPr sz="2000"/>
                <a:t> 4 Halb-jahre der Qualifikationsphase</a:t>
              </a:r>
              <a:endParaRPr sz="2000"/>
            </a:p>
            <a:p>
              <a:pPr marL="112500" indent="-112500">
                <a:lnSpc>
                  <a:spcPct val="8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  <a:buFont typeface="Helvetica"/>
                <a:buChar char="•"/>
                <a:defRPr sz="3200"/>
              </a:pPr>
              <a:r>
                <a:rPr sz="2000"/>
                <a:t>Pflichtkurse gem. § 28 APO-GOSt</a:t>
              </a:r>
              <a:endParaRPr sz="2000"/>
            </a:p>
            <a:p>
              <a:pPr marL="112500" indent="-112500">
                <a:lnSpc>
                  <a:spcPct val="8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  <a:buFont typeface="Helvetica"/>
                <a:buChar char="•"/>
                <a:defRPr sz="3200"/>
              </a:pPr>
              <a:r>
                <a:rPr sz="2000"/>
                <a:t>Leistungskurse werden doppelt, Grundkurse einfach gewertet</a:t>
              </a:r>
              <a:endParaRPr sz="2000"/>
            </a:p>
            <a:p>
              <a:pPr marL="112500" indent="-112500">
                <a:lnSpc>
                  <a:spcPct val="8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  <a:buFont typeface="Helvetica"/>
                <a:buChar char="•"/>
                <a:defRPr sz="3200"/>
              </a:pPr>
              <a:r>
                <a:rPr sz="2000"/>
                <a:t>Endnote im Projektkurs kann im Umfang von 2 Halbjahres-noten auf die Grundkurse angerechnet werden.</a:t>
              </a:r>
              <a:endParaRPr sz="2000"/>
            </a:p>
            <a:p>
              <a:pPr marL="112500" indent="-112500">
                <a:lnSpc>
                  <a:spcPct val="80000"/>
                </a:lnSpc>
                <a:spcBef>
                  <a:spcPts val="400"/>
                </a:spcBef>
                <a:buClr>
                  <a:srgbClr val="000000"/>
                </a:buClr>
                <a:buSzPct val="100000"/>
                <a:buFont typeface="Helvetica"/>
                <a:buChar char="•"/>
                <a:defRPr sz="3200"/>
              </a:pPr>
              <a:r>
                <a:rPr sz="2000"/>
                <a:t>Berechnung gemäß Formel: </a:t>
              </a:r>
              <a:r>
                <a:rPr b="1" sz="2000"/>
                <a:t>E I = (P : S) x 40</a:t>
              </a:r>
              <a:endParaRPr sz="2000"/>
            </a:p>
            <a:p>
              <a:pPr marL="342900" indent="-342900">
                <a:lnSpc>
                  <a:spcPct val="80000"/>
                </a:lnSpc>
                <a:spcBef>
                  <a:spcPts val="300"/>
                </a:spcBef>
                <a:defRPr sz="3200"/>
              </a:pPr>
              <a:r>
                <a:rPr sz="1500"/>
                <a:t>	</a:t>
              </a:r>
              <a:r>
                <a:rPr sz="1300"/>
                <a:t>E I = (Gesamt-)Ergebnis Block I</a:t>
              </a:r>
              <a:endParaRPr sz="1300"/>
            </a:p>
            <a:p>
              <a:pPr marL="342900" indent="-342900">
                <a:lnSpc>
                  <a:spcPct val="80000"/>
                </a:lnSpc>
                <a:spcBef>
                  <a:spcPts val="300"/>
                </a:spcBef>
                <a:defRPr sz="3200"/>
              </a:pPr>
              <a:r>
                <a:rPr sz="1300"/>
                <a:t>	P = Erzielte Punkte in den eingebrachten Fächern in vier Schulhalbjahren</a:t>
              </a:r>
              <a:endParaRPr sz="1300"/>
            </a:p>
            <a:p>
              <a:pPr marL="342900" indent="-342900">
                <a:lnSpc>
                  <a:spcPct val="80000"/>
                </a:lnSpc>
                <a:spcBef>
                  <a:spcPts val="300"/>
                </a:spcBef>
                <a:defRPr sz="3200"/>
              </a:pPr>
              <a:r>
                <a:rPr sz="1300"/>
                <a:t>	S = Anzahl der Schulhalbjahresergebnisse (doppelt gewichtete Fächer zählen auch doppelt).</a:t>
              </a:r>
              <a:endParaRPr sz="1300"/>
            </a:p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sz="1300"/>
            </a:p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sz="1300"/>
            </a:p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sz="1500"/>
            </a:p>
            <a:p>
              <a:pPr marL="342900" indent="-342900">
                <a:lnSpc>
                  <a:spcPct val="80000"/>
                </a:lnSpc>
                <a:spcBef>
                  <a:spcPts val="700"/>
                </a:spcBef>
                <a:defRPr sz="3200"/>
              </a:pPr>
              <a:endParaRPr sz="34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Rechteck"/>
          <p:cNvSpPr/>
          <p:nvPr/>
        </p:nvSpPr>
        <p:spPr>
          <a:xfrm>
            <a:off x="1116012" y="1054100"/>
            <a:ext cx="5184776" cy="403066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79" name="Abitur: Prüfung (Block II)"/>
          <p:cNvSpPr txBox="1"/>
          <p:nvPr/>
        </p:nvSpPr>
        <p:spPr>
          <a:xfrm>
            <a:off x="1331912" y="260350"/>
            <a:ext cx="5373688" cy="65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900"/>
              </a:spcBef>
              <a:defRPr sz="1800"/>
            </a:pPr>
            <a:r>
              <a:rPr b="1" sz="3200">
                <a:latin typeface="Comic Sans MS"/>
                <a:ea typeface="Comic Sans MS"/>
                <a:cs typeface="Comic Sans MS"/>
                <a:sym typeface="Comic Sans MS"/>
              </a:rPr>
              <a:t>Abitur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b="1" sz="3200">
                <a:latin typeface="Comic Sans MS"/>
                <a:ea typeface="Comic Sans MS"/>
                <a:cs typeface="Comic Sans MS"/>
                <a:sym typeface="Comic Sans MS"/>
              </a:rPr>
              <a:t>Prüfung (Block II)</a:t>
            </a:r>
          </a:p>
        </p:txBody>
      </p:sp>
      <p:sp>
        <p:nvSpPr>
          <p:cNvPr id="280" name="Linie"/>
          <p:cNvSpPr/>
          <p:nvPr/>
        </p:nvSpPr>
        <p:spPr>
          <a:xfrm>
            <a:off x="1331912" y="908050"/>
            <a:ext cx="7561263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81" name="1. Fach"/>
          <p:cNvSpPr txBox="1"/>
          <p:nvPr/>
        </p:nvSpPr>
        <p:spPr>
          <a:xfrm>
            <a:off x="1258887" y="2636837"/>
            <a:ext cx="1225551" cy="360187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chemeClr val="accent3">
                    <a:lumOff val="44000"/>
                  </a:schemeClr>
                </a:solidFill>
              </a:rPr>
              <a:t>1. Fach</a:t>
            </a:r>
          </a:p>
        </p:txBody>
      </p:sp>
      <p:sp>
        <p:nvSpPr>
          <p:cNvPr id="282" name="2. Fach"/>
          <p:cNvSpPr txBox="1"/>
          <p:nvPr/>
        </p:nvSpPr>
        <p:spPr>
          <a:xfrm>
            <a:off x="1258887" y="3068637"/>
            <a:ext cx="1225551" cy="360187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 sz="1800"/>
            </a:pPr>
            <a:r>
              <a:rPr>
                <a:solidFill>
                  <a:schemeClr val="accent3">
                    <a:lumOff val="44000"/>
                  </a:schemeClr>
                </a:solidFill>
              </a:rPr>
              <a:t>2.</a:t>
            </a:r>
            <a:r>
              <a:t> </a:t>
            </a:r>
            <a:r>
              <a:rPr>
                <a:solidFill>
                  <a:schemeClr val="accent3">
                    <a:lumOff val="44000"/>
                  </a:schemeClr>
                </a:solidFill>
              </a:rPr>
              <a:t>Fach</a:t>
            </a:r>
          </a:p>
        </p:txBody>
      </p:sp>
      <p:sp>
        <p:nvSpPr>
          <p:cNvPr id="283" name="3. Fach"/>
          <p:cNvSpPr txBox="1"/>
          <p:nvPr/>
        </p:nvSpPr>
        <p:spPr>
          <a:xfrm>
            <a:off x="1258887" y="3860800"/>
            <a:ext cx="1225551" cy="360187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 sz="1800"/>
            </a:pPr>
            <a:r>
              <a:rPr>
                <a:solidFill>
                  <a:schemeClr val="accent3">
                    <a:lumOff val="44000"/>
                  </a:schemeClr>
                </a:solidFill>
              </a:rPr>
              <a:t>3.</a:t>
            </a:r>
            <a:r>
              <a:t> </a:t>
            </a:r>
            <a:r>
              <a:rPr>
                <a:solidFill>
                  <a:schemeClr val="accent3">
                    <a:lumOff val="44000"/>
                  </a:schemeClr>
                </a:solidFill>
              </a:rPr>
              <a:t>Fach</a:t>
            </a:r>
          </a:p>
        </p:txBody>
      </p:sp>
      <p:sp>
        <p:nvSpPr>
          <p:cNvPr id="284" name="4. Fach"/>
          <p:cNvSpPr txBox="1"/>
          <p:nvPr/>
        </p:nvSpPr>
        <p:spPr>
          <a:xfrm>
            <a:off x="1258887" y="4365625"/>
            <a:ext cx="1225551" cy="360187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8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>
              <a:defRPr>
                <a:solidFill>
                  <a:srgbClr val="000000"/>
                </a:solidFill>
              </a:defRPr>
            </a:pPr>
            <a:r>
              <a:rPr>
                <a:solidFill>
                  <a:schemeClr val="accent3">
                    <a:lumOff val="44000"/>
                  </a:schemeClr>
                </a:solidFill>
              </a:rPr>
              <a:t>4. Fach</a:t>
            </a:r>
          </a:p>
        </p:txBody>
      </p:sp>
      <p:sp>
        <p:nvSpPr>
          <p:cNvPr id="285" name="Kreis"/>
          <p:cNvSpPr/>
          <p:nvPr/>
        </p:nvSpPr>
        <p:spPr>
          <a:xfrm>
            <a:off x="3097212" y="249237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86" name="Kreis"/>
          <p:cNvSpPr/>
          <p:nvPr/>
        </p:nvSpPr>
        <p:spPr>
          <a:xfrm>
            <a:off x="4498975" y="2492375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87" name="Kreis"/>
          <p:cNvSpPr/>
          <p:nvPr/>
        </p:nvSpPr>
        <p:spPr>
          <a:xfrm>
            <a:off x="3097212" y="29972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88" name="Kreis"/>
          <p:cNvSpPr/>
          <p:nvPr/>
        </p:nvSpPr>
        <p:spPr>
          <a:xfrm>
            <a:off x="4498975" y="2997200"/>
            <a:ext cx="649288" cy="647700"/>
          </a:xfrm>
          <a:prstGeom prst="ellipse">
            <a:avLst/>
          </a:prstGeom>
          <a:solidFill>
            <a:srgbClr val="CC3399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89" name="5 x 15"/>
          <p:cNvSpPr txBox="1"/>
          <p:nvPr/>
        </p:nvSpPr>
        <p:spPr>
          <a:xfrm>
            <a:off x="3059112" y="2636837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5 x 15</a:t>
            </a:r>
          </a:p>
        </p:txBody>
      </p:sp>
      <p:sp>
        <p:nvSpPr>
          <p:cNvPr id="290" name="4 x 15"/>
          <p:cNvSpPr txBox="1"/>
          <p:nvPr/>
        </p:nvSpPr>
        <p:spPr>
          <a:xfrm>
            <a:off x="4494212" y="2636837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4 x 15</a:t>
            </a:r>
          </a:p>
        </p:txBody>
      </p:sp>
      <p:sp>
        <p:nvSpPr>
          <p:cNvPr id="291" name="5 x 15"/>
          <p:cNvSpPr txBox="1"/>
          <p:nvPr/>
        </p:nvSpPr>
        <p:spPr>
          <a:xfrm>
            <a:off x="3059112" y="3140075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5 x 15</a:t>
            </a:r>
          </a:p>
        </p:txBody>
      </p:sp>
      <p:sp>
        <p:nvSpPr>
          <p:cNvPr id="292" name="4 x 15"/>
          <p:cNvSpPr txBox="1"/>
          <p:nvPr/>
        </p:nvSpPr>
        <p:spPr>
          <a:xfrm>
            <a:off x="4494212" y="3140075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4 x 15</a:t>
            </a:r>
          </a:p>
        </p:txBody>
      </p:sp>
      <p:sp>
        <p:nvSpPr>
          <p:cNvPr id="293" name="Kreis"/>
          <p:cNvSpPr/>
          <p:nvPr/>
        </p:nvSpPr>
        <p:spPr>
          <a:xfrm>
            <a:off x="3097212" y="37893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94" name="Kreis"/>
          <p:cNvSpPr/>
          <p:nvPr/>
        </p:nvSpPr>
        <p:spPr>
          <a:xfrm>
            <a:off x="3097212" y="43640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95" name="Kreis"/>
          <p:cNvSpPr/>
          <p:nvPr/>
        </p:nvSpPr>
        <p:spPr>
          <a:xfrm>
            <a:off x="4498975" y="3789362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96" name="Kreis"/>
          <p:cNvSpPr/>
          <p:nvPr/>
        </p:nvSpPr>
        <p:spPr>
          <a:xfrm>
            <a:off x="4498975" y="4364037"/>
            <a:ext cx="649288" cy="647701"/>
          </a:xfrm>
          <a:prstGeom prst="ellipse">
            <a:avLst/>
          </a:prstGeom>
          <a:solidFill>
            <a:schemeClr val="accent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297" name="Abiturprüfung"/>
          <p:cNvSpPr txBox="1"/>
          <p:nvPr/>
        </p:nvSpPr>
        <p:spPr>
          <a:xfrm>
            <a:off x="1216025" y="1000125"/>
            <a:ext cx="2592388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b="1" sz="18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Abiturprüfung</a:t>
            </a:r>
          </a:p>
        </p:txBody>
      </p:sp>
      <p:sp>
        <p:nvSpPr>
          <p:cNvPr id="298" name="5 x 15"/>
          <p:cNvSpPr txBox="1"/>
          <p:nvPr/>
        </p:nvSpPr>
        <p:spPr>
          <a:xfrm>
            <a:off x="3059112" y="3933825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5 x 15</a:t>
            </a:r>
          </a:p>
        </p:txBody>
      </p:sp>
      <p:sp>
        <p:nvSpPr>
          <p:cNvPr id="299" name="5 x 15"/>
          <p:cNvSpPr txBox="1"/>
          <p:nvPr/>
        </p:nvSpPr>
        <p:spPr>
          <a:xfrm>
            <a:off x="3059112" y="4508500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5 x 15</a:t>
            </a:r>
          </a:p>
        </p:txBody>
      </p:sp>
      <p:sp>
        <p:nvSpPr>
          <p:cNvPr id="300" name="4 x 15"/>
          <p:cNvSpPr txBox="1"/>
          <p:nvPr/>
        </p:nvSpPr>
        <p:spPr>
          <a:xfrm>
            <a:off x="4494212" y="3933825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4 x 15</a:t>
            </a:r>
          </a:p>
        </p:txBody>
      </p:sp>
      <p:sp>
        <p:nvSpPr>
          <p:cNvPr id="301" name="4 x 15"/>
          <p:cNvSpPr txBox="1"/>
          <p:nvPr/>
        </p:nvSpPr>
        <p:spPr>
          <a:xfrm>
            <a:off x="4494212" y="4508500"/>
            <a:ext cx="865188" cy="332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4 x 15</a:t>
            </a:r>
          </a:p>
        </p:txBody>
      </p:sp>
      <p:sp>
        <p:nvSpPr>
          <p:cNvPr id="302" name="Linie"/>
          <p:cNvSpPr/>
          <p:nvPr/>
        </p:nvSpPr>
        <p:spPr>
          <a:xfrm flipH="1">
            <a:off x="4132262" y="2349500"/>
            <a:ext cx="1" cy="2735263"/>
          </a:xfrm>
          <a:prstGeom prst="line">
            <a:avLst/>
          </a:prstGeom>
          <a:ln w="28575">
            <a:solidFill>
              <a:srgbClr val="000000"/>
            </a:solidFill>
          </a:ln>
        </p:spPr>
        <p:txBody>
          <a:bodyPr lIns="45719" rIns="45719"/>
          <a:lstStyle/>
          <a:p>
            <a:pPr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03" name="Besondere Lernleistung…"/>
          <p:cNvSpPr txBox="1"/>
          <p:nvPr/>
        </p:nvSpPr>
        <p:spPr>
          <a:xfrm>
            <a:off x="2971800" y="1700212"/>
            <a:ext cx="3328988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tabLst>
                <a:tab pos="190500" algn="l"/>
              </a:tabLst>
              <a:defRPr sz="1800"/>
            </a:pPr>
            <a:r>
              <a:rPr b="1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Besondere Lernleistung</a:t>
            </a:r>
            <a:endParaRPr b="1">
              <a:solidFill>
                <a:schemeClr val="accent3">
                  <a:lumOff val="44000"/>
                </a:schemeClr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50000"/>
              </a:lnSpc>
              <a:spcBef>
                <a:spcPts val="1000"/>
              </a:spcBef>
              <a:tabLst>
                <a:tab pos="190500" algn="l"/>
              </a:tabLst>
              <a:defRPr sz="1800"/>
            </a:pPr>
            <a:r>
              <a:rPr b="1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	nein                 ja</a:t>
            </a:r>
          </a:p>
        </p:txBody>
      </p:sp>
      <p:sp>
        <p:nvSpPr>
          <p:cNvPr id="304" name="Linie"/>
          <p:cNvSpPr/>
          <p:nvPr/>
        </p:nvSpPr>
        <p:spPr>
          <a:xfrm>
            <a:off x="5292725" y="2492375"/>
            <a:ext cx="71438" cy="2449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lnTo>
                  <a:pt x="21600" y="10800"/>
                </a:ln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ln w="57150"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305" name="+"/>
          <p:cNvSpPr txBox="1"/>
          <p:nvPr/>
        </p:nvSpPr>
        <p:spPr>
          <a:xfrm>
            <a:off x="5343525" y="3498850"/>
            <a:ext cx="504825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b="1" sz="18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+</a:t>
            </a:r>
          </a:p>
        </p:txBody>
      </p:sp>
      <p:sp>
        <p:nvSpPr>
          <p:cNvPr id="306" name="Kreis"/>
          <p:cNvSpPr/>
          <p:nvPr/>
        </p:nvSpPr>
        <p:spPr>
          <a:xfrm>
            <a:off x="5580062" y="3429000"/>
            <a:ext cx="649288" cy="647700"/>
          </a:xfrm>
          <a:prstGeom prst="ellipse">
            <a:avLst/>
          </a:prstGeom>
          <a:solidFill>
            <a:srgbClr val="C0C0C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307" name="4 x 15"/>
          <p:cNvSpPr txBox="1"/>
          <p:nvPr/>
        </p:nvSpPr>
        <p:spPr>
          <a:xfrm>
            <a:off x="5575300" y="3573462"/>
            <a:ext cx="86518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 sz="1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latin typeface="Arial"/>
                <a:ea typeface="Arial"/>
                <a:cs typeface="Arial"/>
                <a:sym typeface="Arial"/>
              </a:defRPr>
            </a:pPr>
            <a:r>
              <a:rPr b="1" sz="1400">
                <a:latin typeface="Comic Sans MS"/>
                <a:ea typeface="Comic Sans MS"/>
                <a:cs typeface="Comic Sans MS"/>
                <a:sym typeface="Comic Sans MS"/>
              </a:rPr>
              <a:t>4 x 15</a:t>
            </a:r>
          </a:p>
        </p:txBody>
      </p:sp>
      <p:sp>
        <p:nvSpPr>
          <p:cNvPr id="308" name="Linie"/>
          <p:cNvSpPr/>
          <p:nvPr/>
        </p:nvSpPr>
        <p:spPr>
          <a:xfrm rot="16200000">
            <a:off x="4238625" y="17462"/>
            <a:ext cx="647700" cy="3333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0"/>
                </a:lnTo>
                <a:cubicBezTo>
                  <a:pt x="5965" y="0"/>
                  <a:pt x="10800" y="806"/>
                  <a:pt x="10800" y="1800"/>
                </a:cubicBezTo>
                <a:lnTo>
                  <a:pt x="10800" y="10089"/>
                </a:lnTo>
                <a:cubicBezTo>
                  <a:pt x="10800" y="11083"/>
                  <a:pt x="15635" y="11889"/>
                  <a:pt x="21600" y="11889"/>
                </a:cubicBezTo>
                <a:lnTo>
                  <a:pt x="21600" y="11889"/>
                </a:lnTo>
                <a:cubicBezTo>
                  <a:pt x="15635" y="11889"/>
                  <a:pt x="10800" y="12695"/>
                  <a:pt x="10800" y="13689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ln>
            <a:solidFill>
              <a:schemeClr val="accent3">
                <a:lumOff val="44000"/>
              </a:schemeClr>
            </a:solidFill>
          </a:ln>
        </p:spPr>
        <p:txBody>
          <a:bodyPr lIns="45719" rIns="45719" anchor="ctr"/>
          <a:lstStyle/>
          <a:p>
            <a:pPr>
              <a:defRPr sz="1800"/>
            </a:pPr>
          </a:p>
        </p:txBody>
      </p:sp>
      <p:sp>
        <p:nvSpPr>
          <p:cNvPr id="309" name="Prüfung"/>
          <p:cNvSpPr txBox="1"/>
          <p:nvPr/>
        </p:nvSpPr>
        <p:spPr>
          <a:xfrm>
            <a:off x="4238625" y="990600"/>
            <a:ext cx="1223963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b="1" sz="18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Prüfung</a:t>
            </a:r>
          </a:p>
        </p:txBody>
      </p:sp>
      <p:sp>
        <p:nvSpPr>
          <p:cNvPr id="310" name="aus Zulassung: Block I…"/>
          <p:cNvSpPr txBox="1"/>
          <p:nvPr/>
        </p:nvSpPr>
        <p:spPr>
          <a:xfrm>
            <a:off x="6372225" y="1976437"/>
            <a:ext cx="2771775" cy="797561"/>
          </a:xfrm>
          <a:prstGeom prst="rect">
            <a:avLst/>
          </a:prstGeom>
          <a:solidFill>
            <a:srgbClr val="FFCC6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900"/>
              </a:spcBef>
              <a:defRPr sz="1800"/>
            </a:pPr>
            <a:r>
              <a:rPr b="1" sz="1600">
                <a:latin typeface="Comic Sans MS"/>
                <a:ea typeface="Comic Sans MS"/>
                <a:cs typeface="Comic Sans MS"/>
                <a:sym typeface="Comic Sans MS"/>
              </a:rPr>
              <a:t>aus Zulassung: Block I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ctr">
              <a:spcBef>
                <a:spcPts val="900"/>
              </a:spcBef>
              <a:defRPr sz="1800"/>
            </a:pPr>
            <a:r>
              <a:rPr b="1" sz="1600">
                <a:latin typeface="Comic Sans MS"/>
                <a:ea typeface="Comic Sans MS"/>
                <a:cs typeface="Comic Sans MS"/>
                <a:sym typeface="Comic Sans MS"/>
              </a:rPr>
              <a:t>200 bis 600</a:t>
            </a:r>
          </a:p>
        </p:txBody>
      </p:sp>
      <p:sp>
        <p:nvSpPr>
          <p:cNvPr id="311" name="aus Prüfung:100 bis 300"/>
          <p:cNvSpPr txBox="1"/>
          <p:nvPr/>
        </p:nvSpPr>
        <p:spPr>
          <a:xfrm>
            <a:off x="6372225" y="2894012"/>
            <a:ext cx="2771775" cy="383541"/>
          </a:xfrm>
          <a:prstGeom prst="rect">
            <a:avLst/>
          </a:prstGeom>
          <a:solidFill>
            <a:srgbClr val="CC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900"/>
              </a:spcBef>
              <a:defRPr b="1" sz="16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>
              <a:defRPr b="0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 sz="1600">
                <a:solidFill>
                  <a:schemeClr val="accent3">
                    <a:lumOff val="44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aus Prüfung:100 bis 300</a:t>
            </a:r>
          </a:p>
        </p:txBody>
      </p:sp>
      <p:sp>
        <p:nvSpPr>
          <p:cNvPr id="312" name="Gesamt-…"/>
          <p:cNvSpPr txBox="1"/>
          <p:nvPr/>
        </p:nvSpPr>
        <p:spPr>
          <a:xfrm>
            <a:off x="6372225" y="3429000"/>
            <a:ext cx="2771775" cy="1037809"/>
          </a:xfrm>
          <a:prstGeom prst="rect">
            <a:avLst/>
          </a:prstGeom>
          <a:gradFill>
            <a:gsLst>
              <a:gs pos="0">
                <a:srgbClr val="CC3300"/>
              </a:gs>
              <a:gs pos="100000">
                <a:srgbClr val="FFCC66"/>
              </a:gs>
            </a:gsLst>
            <a:lin ang="162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900"/>
              </a:spcBef>
              <a:defRPr sz="1800"/>
            </a:pPr>
            <a:r>
              <a:rPr b="1" sz="1600">
                <a:latin typeface="Comic Sans MS"/>
                <a:ea typeface="Comic Sans MS"/>
                <a:cs typeface="Comic Sans MS"/>
                <a:sym typeface="Comic Sans MS"/>
              </a:rPr>
              <a:t>Gesamt-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40000"/>
              </a:lnSpc>
              <a:spcBef>
                <a:spcPts val="900"/>
              </a:spcBef>
              <a:defRPr sz="1800"/>
            </a:pPr>
            <a:r>
              <a:rPr b="1" sz="1600">
                <a:latin typeface="Comic Sans MS"/>
                <a:ea typeface="Comic Sans MS"/>
                <a:cs typeface="Comic Sans MS"/>
                <a:sym typeface="Comic Sans MS"/>
              </a:rPr>
              <a:t>Qualifikation:300 bis 900</a:t>
            </a:r>
            <a:endParaRPr b="1"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900"/>
              </a:spcBef>
              <a:defRPr sz="1800"/>
            </a:pPr>
            <a:r>
              <a:rPr sz="1600">
                <a:latin typeface="Symbol"/>
                <a:ea typeface="Symbol"/>
                <a:cs typeface="Symbol"/>
                <a:sym typeface="Symbol"/>
              </a:rPr>
              <a:t>Æ</a:t>
            </a:r>
            <a:r>
              <a:rPr b="1" sz="1600">
                <a:latin typeface="Comic Sans MS"/>
                <a:ea typeface="Comic Sans MS"/>
                <a:cs typeface="Comic Sans MS"/>
                <a:sym typeface="Comic Sans MS"/>
              </a:rPr>
              <a:t>-Note: 4,0 bis 1,0</a:t>
            </a:r>
          </a:p>
        </p:txBody>
      </p:sp>
      <p:sp>
        <p:nvSpPr>
          <p:cNvPr id="313" name="Die Prüfung ist bestanden, wenn ……"/>
          <p:cNvSpPr txBox="1"/>
          <p:nvPr/>
        </p:nvSpPr>
        <p:spPr>
          <a:xfrm>
            <a:off x="1116012" y="5141912"/>
            <a:ext cx="6408738" cy="1641476"/>
          </a:xfrm>
          <a:prstGeom prst="rect">
            <a:avLst/>
          </a:prstGeom>
          <a:ln w="28575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defRPr sz="1800"/>
            </a:pP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Die </a:t>
            </a:r>
            <a:r>
              <a:rPr b="1" sz="2000">
                <a:latin typeface="Comic Sans MS"/>
                <a:ea typeface="Comic Sans MS"/>
                <a:cs typeface="Comic Sans MS"/>
                <a:sym typeface="Comic Sans MS"/>
              </a:rPr>
              <a:t>Prüfung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 ist bestanden, wenn …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SzPct val="100000"/>
              <a:buFont typeface="Comic Sans MS"/>
              <a:buChar char="•"/>
              <a:defRPr sz="1800"/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insgesamt mind. 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100 Punkte</a:t>
            </a: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erzielt werden.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SzPct val="100000"/>
              <a:buFont typeface="Comic Sans MS"/>
              <a:buChar char="•"/>
              <a:defRPr sz="1800"/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in einem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 Lk</a:t>
            </a: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und einem weiteren Fach mind.   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defRPr sz="1800"/>
            </a:pP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25 Punkte</a:t>
            </a: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 (20 P. bei bes. Lernleistung) erreicht werden</a:t>
            </a:r>
          </a:p>
        </p:txBody>
      </p:sp>
      <p:sp>
        <p:nvSpPr>
          <p:cNvPr id="314" name="Gesamt-…"/>
          <p:cNvSpPr txBox="1"/>
          <p:nvPr/>
        </p:nvSpPr>
        <p:spPr>
          <a:xfrm>
            <a:off x="6424612" y="904875"/>
            <a:ext cx="2592388" cy="1107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200"/>
              </a:spcBef>
              <a:defRPr sz="1800"/>
            </a:pPr>
            <a:r>
              <a:rPr b="1" sz="2000">
                <a:latin typeface="Comic Sans MS"/>
                <a:ea typeface="Comic Sans MS"/>
                <a:cs typeface="Comic Sans MS"/>
                <a:sym typeface="Comic Sans MS"/>
              </a:rPr>
              <a:t>Gesamt-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ctr">
              <a:lnSpc>
                <a:spcPct val="45000"/>
              </a:lnSpc>
              <a:spcBef>
                <a:spcPts val="1200"/>
              </a:spcBef>
              <a:defRPr sz="1800"/>
            </a:pPr>
            <a:r>
              <a:rPr b="1" sz="2000">
                <a:latin typeface="Comic Sans MS"/>
                <a:ea typeface="Comic Sans MS"/>
                <a:cs typeface="Comic Sans MS"/>
                <a:sym typeface="Comic Sans MS"/>
              </a:rPr>
              <a:t>Qualifikation</a:t>
            </a:r>
            <a:endParaRPr b="1"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algn="ctr">
              <a:lnSpc>
                <a:spcPct val="45000"/>
              </a:lnSpc>
              <a:spcBef>
                <a:spcPts val="800"/>
              </a:spcBef>
              <a:defRPr sz="1800"/>
            </a:pPr>
            <a:r>
              <a:rPr sz="1400">
                <a:latin typeface="Comic Sans MS"/>
                <a:ea typeface="Comic Sans MS"/>
                <a:cs typeface="Comic Sans MS"/>
                <a:sym typeface="Comic Sans MS"/>
              </a:rPr>
              <a:t>(in Punkten)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folgende Kurse müssen für Block I angerechnet werden:…"/>
          <p:cNvSpPr txBox="1"/>
          <p:nvPr/>
        </p:nvSpPr>
        <p:spPr>
          <a:xfrm>
            <a:off x="-396875" y="1268412"/>
            <a:ext cx="9540875" cy="4324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4" marL="171450" indent="1657350">
              <a:lnSpc>
                <a:spcPct val="64000"/>
              </a:lnSpc>
              <a:defRPr sz="1800"/>
            </a:pPr>
          </a:p>
          <a:p>
            <a:pPr lvl="4" marL="171450" indent="1657350" algn="just">
              <a:lnSpc>
                <a:spcPct val="74000"/>
              </a:lnSpc>
              <a:defRPr sz="1800"/>
            </a:pPr>
            <a:r>
              <a:t>folgende Kurse müssen für Block I angerechnet werden:</a:t>
            </a:r>
          </a:p>
          <a:p>
            <a:pPr lvl="4" marL="171450" indent="1657350" algn="just">
              <a:lnSpc>
                <a:spcPct val="74000"/>
              </a:lnSpc>
              <a:defRPr sz="1800"/>
            </a:pPr>
          </a:p>
          <a:p>
            <a:pPr lvl="4" marL="171450" indent="1657350">
              <a:lnSpc>
                <a:spcPct val="94000"/>
              </a:lnSpc>
              <a:defRPr sz="1800"/>
            </a:pPr>
            <a:r>
              <a:t>- jeweils 4 Leistungskurse in Mathematik und Deutsch in doppelter  Gewichtung</a:t>
            </a:r>
          </a:p>
          <a:p>
            <a:pPr lvl="4" marL="171450" indent="1657350" algn="just">
              <a:lnSpc>
                <a:spcPct val="94000"/>
              </a:lnSpc>
              <a:defRPr sz="1800"/>
            </a:pPr>
            <a:r>
              <a:t>- jeweils 4 Grundkurse in Erdkunde und Informatik </a:t>
            </a:r>
          </a:p>
          <a:p>
            <a:pPr lvl="4" marL="171450" indent="1657350" algn="just">
              <a:lnSpc>
                <a:spcPct val="94000"/>
              </a:lnSpc>
              <a:defRPr sz="1800"/>
            </a:pPr>
            <a:r>
              <a:t>   </a:t>
            </a:r>
            <a:r>
              <a:t>(3. bzw. 4. Abiturfach, § 28, Abs. 2)</a:t>
            </a:r>
          </a:p>
          <a:p>
            <a:pPr lvl="4" marL="171450" indent="1657350" algn="just">
              <a:lnSpc>
                <a:spcPct val="94000"/>
              </a:lnSpc>
              <a:defRPr sz="1800"/>
            </a:pPr>
            <a:r>
              <a:t>- 4 Kurse eines naturwissenschaftlichen Faches (Bi, Ph, Ch)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   </a:t>
            </a:r>
            <a:r>
              <a:t>(§ 11 Abs. 4 Nr. 2)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- 4 Kurse einer aus der JgSt. EF fortgeführten Fremdsprache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   </a:t>
            </a:r>
            <a:r>
              <a:t>(§ 11 Abs.2 Nr. 2)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- 2 Kurse Geschichte und 2 Kurse Sozialwissenschaften 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   (§ 11 Abs.3 Nr. 4)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- 2 Kurse aus dem künstlerischen Bereich 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   (§11 Abs. 2  Nr. 4)</a:t>
            </a:r>
          </a:p>
          <a:p>
            <a:pPr lvl="4" marL="171450" indent="1657350">
              <a:lnSpc>
                <a:spcPct val="94000"/>
              </a:lnSpc>
              <a:defRPr sz="1800"/>
            </a:pPr>
            <a:r>
              <a:t>- 2 Kurse Religionslehre bzw. Philosophie 8 (§ 11 Abs. 6)</a:t>
            </a:r>
          </a:p>
        </p:txBody>
      </p:sp>
      <p:sp>
        <p:nvSpPr>
          <p:cNvPr id="317" name="Pflichtanrechnung von Kursen"/>
          <p:cNvSpPr txBox="1"/>
          <p:nvPr/>
        </p:nvSpPr>
        <p:spPr>
          <a:xfrm>
            <a:off x="1763712" y="0"/>
            <a:ext cx="6477001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900"/>
              </a:spcBef>
              <a:defRPr b="1" sz="3200" u="sng"/>
            </a:lvl1pPr>
          </a:lstStyle>
          <a:p>
            <a:pPr>
              <a:defRPr b="0" sz="1800" u="none"/>
            </a:pPr>
            <a:r>
              <a:rPr b="1" sz="3200" u="sng"/>
              <a:t>Pflichtanrechnung von Kursen</a:t>
            </a:r>
          </a:p>
        </p:txBody>
      </p:sp>
      <p:sp>
        <p:nvSpPr>
          <p:cNvPr id="318" name="1. Abiturfach: Mathematik, 2. Abiturfach: Deutsch,…"/>
          <p:cNvSpPr txBox="1"/>
          <p:nvPr/>
        </p:nvSpPr>
        <p:spPr>
          <a:xfrm>
            <a:off x="684212" y="692150"/>
            <a:ext cx="7924801" cy="54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4" indent="762000">
              <a:lnSpc>
                <a:spcPct val="72000"/>
              </a:lnSpc>
              <a:defRPr sz="1800"/>
            </a:pPr>
            <a:r>
              <a:rPr b="1" i="1"/>
              <a:t>1. Abiturfach: Mathematik, 2. Abiturfach: Deutsch, </a:t>
            </a:r>
            <a:endParaRPr b="1" i="1"/>
          </a:p>
          <a:p>
            <a:pPr lvl="4" indent="762000">
              <a:lnSpc>
                <a:spcPct val="72000"/>
              </a:lnSpc>
              <a:defRPr sz="1800"/>
            </a:pPr>
            <a:r>
              <a:rPr b="1" i="1"/>
              <a:t>3. Abiturfach: Erdkunde,     4. Abiturfach: Informatik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9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3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Class="entr" nodeType="after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3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3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6" grpId="3"/>
      <p:bldP build="whole" bldLvl="1" animBg="1" rev="0" advAuto="0" spid="317" grpId="1"/>
      <p:bldP build="whole" bldLvl="1" animBg="1" rev="0" advAuto="0" spid="31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2 Kurse der neu begonnenen Fremdsprache aus Q2.1 und Q2.2…"/>
          <p:cNvSpPr txBox="1"/>
          <p:nvPr/>
        </p:nvSpPr>
        <p:spPr>
          <a:xfrm>
            <a:off x="1032933" y="2259541"/>
            <a:ext cx="8077201" cy="738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4" indent="762000" algn="just" defTabSz="7712075">
              <a:lnSpc>
                <a:spcPct val="50000"/>
              </a:lnSpc>
              <a:defRPr sz="1800"/>
            </a:pPr>
            <a:r>
              <a:rPr sz="2000">
                <a:solidFill>
                  <a:schemeClr val="accent2"/>
                </a:solidFill>
              </a:rPr>
              <a:t>2 Kurse der neu begonnenen Fremdsprache aus Q2.1 und Q2.2  </a:t>
            </a:r>
            <a:endParaRPr sz="2000">
              <a:solidFill>
                <a:schemeClr val="accent2"/>
              </a:solidFill>
            </a:endParaRPr>
          </a:p>
          <a:p>
            <a:pPr lvl="4" indent="762000" algn="just" defTabSz="7712075">
              <a:lnSpc>
                <a:spcPct val="72000"/>
              </a:lnSpc>
              <a:defRPr sz="1800"/>
            </a:pPr>
            <a:r>
              <a:rPr sz="2000">
                <a:solidFill>
                  <a:schemeClr val="accent2"/>
                </a:solidFill>
              </a:rPr>
              <a:t>   </a:t>
            </a:r>
            <a:endParaRPr sz="2000"/>
          </a:p>
          <a:p>
            <a:pPr lvl="4" indent="762000" defTabSz="7712075">
              <a:lnSpc>
                <a:spcPct val="72000"/>
              </a:lnSpc>
              <a:defRPr sz="1800"/>
            </a:pPr>
            <a:r>
              <a:rPr b="1" sz="2000"/>
              <a:t>d.h. insgesamt 26 Grundkurse.</a:t>
            </a:r>
          </a:p>
        </p:txBody>
      </p:sp>
      <p:sp>
        <p:nvSpPr>
          <p:cNvPr id="321" name="Sonderfall:"/>
          <p:cNvSpPr txBox="1"/>
          <p:nvPr/>
        </p:nvSpPr>
        <p:spPr>
          <a:xfrm>
            <a:off x="1828800" y="0"/>
            <a:ext cx="6705600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900"/>
              </a:spcBef>
              <a:defRPr sz="1800"/>
            </a:pPr>
            <a:r>
              <a:rPr b="1" sz="3200" u="sng"/>
              <a:t>Sonderfall</a:t>
            </a:r>
            <a:r>
              <a:rPr sz="3200" u="sng"/>
              <a:t>:</a:t>
            </a:r>
          </a:p>
        </p:txBody>
      </p:sp>
      <p:sp>
        <p:nvSpPr>
          <p:cNvPr id="322" name="Der Schüler hat in der Sekundarstufe I keinen Unterricht in einer 2. Fremdsprache erhalten.…"/>
          <p:cNvSpPr txBox="1"/>
          <p:nvPr/>
        </p:nvSpPr>
        <p:spPr>
          <a:xfrm>
            <a:off x="-25400" y="631977"/>
            <a:ext cx="8839200" cy="1543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lvl="4" algn="just">
              <a:defRPr sz="1800"/>
            </a:pPr>
            <a:r>
              <a:rPr sz="2000">
                <a:solidFill>
                  <a:srgbClr val="CC3300"/>
                </a:solidFill>
              </a:rPr>
              <a:t>Der Schüler hat in der Sekundarstufe I keinen Unterricht in einer 2. Fremdsprache erhalten.</a:t>
            </a:r>
            <a:endParaRPr sz="2000">
              <a:solidFill>
                <a:srgbClr val="CC3300"/>
              </a:solidFill>
            </a:endParaRPr>
          </a:p>
          <a:p>
            <a:pPr lvl="4" algn="just">
              <a:defRPr sz="1800"/>
            </a:pPr>
            <a:r>
              <a:rPr sz="2000"/>
              <a:t>In diesem Fall müssen zusätzlich zu den vorhin aufgeführten Grundkursen folgende Kurse in die Gesamtqualifikation eingebracht werden: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0" grpId="3"/>
      <p:bldP build="whole" bldLvl="1" animBg="1" rev="0" advAuto="0" spid="321" grpId="1"/>
      <p:bldP build="whole" bldLvl="1" animBg="1" rev="0" advAuto="0" spid="322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E1E1B7"/>
      </a:lt1>
      <a:dk2>
        <a:srgbClr val="A7A7A7"/>
      </a:dk2>
      <a:lt2>
        <a:srgbClr val="535353"/>
      </a:lt2>
      <a:accent1>
        <a:srgbClr val="0099CC"/>
      </a:accent1>
      <a:accent2>
        <a:srgbClr val="3366CC"/>
      </a:accent2>
      <a:accent3>
        <a:srgbClr val="8F8F8F"/>
      </a:accent3>
      <a:accent4>
        <a:srgbClr val="707070"/>
      </a:accent4>
      <a:accent5>
        <a:srgbClr val="AAC9E0"/>
      </a:accent5>
      <a:accent6>
        <a:srgbClr val="2E5C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CC"/>
      </a:accent1>
      <a:accent2>
        <a:srgbClr val="3366CC"/>
      </a:accent2>
      <a:accent3>
        <a:srgbClr val="8F8F8F"/>
      </a:accent3>
      <a:accent4>
        <a:srgbClr val="707070"/>
      </a:accent4>
      <a:accent5>
        <a:srgbClr val="AAC9E0"/>
      </a:accent5>
      <a:accent6>
        <a:srgbClr val="2E5C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